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6" r:id="rId2"/>
    <p:sldId id="294" r:id="rId3"/>
    <p:sldId id="295" r:id="rId4"/>
    <p:sldId id="296" r:id="rId5"/>
    <p:sldId id="259" r:id="rId6"/>
    <p:sldId id="298" r:id="rId7"/>
    <p:sldId id="299" r:id="rId8"/>
    <p:sldId id="300" r:id="rId9"/>
    <p:sldId id="302" r:id="rId10"/>
    <p:sldId id="303" r:id="rId11"/>
    <p:sldId id="274" r:id="rId12"/>
    <p:sldId id="291" r:id="rId1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C1921"/>
    <a:srgbClr val="FF3300"/>
    <a:srgbClr val="6600FF"/>
    <a:srgbClr val="FFFF00"/>
    <a:srgbClr val="FFCC66"/>
    <a:srgbClr val="CC3300"/>
    <a:srgbClr val="99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autoAdjust="0"/>
  </p:normalViewPr>
  <p:slideViewPr>
    <p:cSldViewPr>
      <p:cViewPr varScale="1">
        <p:scale>
          <a:sx n="65" d="100"/>
          <a:sy n="65" d="100"/>
        </p:scale>
        <p:origin x="-9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1500"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3038258" cy="465292"/>
          </a:xfrm>
          <a:prstGeom prst="rect">
            <a:avLst/>
          </a:prstGeom>
          <a:noFill/>
          <a:ln w="12700" cap="sq">
            <a:noFill/>
            <a:miter lim="800000"/>
            <a:headEnd type="none" w="sm" len="sm"/>
            <a:tailEnd type="none" w="sm" len="sm"/>
          </a:ln>
          <a:effectLst/>
        </p:spPr>
        <p:txBody>
          <a:bodyPr vert="horz" wrap="square" lIns="93166" tIns="46583" rIns="93166" bIns="46583" numCol="1" anchor="t" anchorCtr="0" compatLnSpc="1">
            <a:prstTxWarp prst="textNoShape">
              <a:avLst/>
            </a:prstTxWarp>
          </a:bodyPr>
          <a:lstStyle>
            <a:lvl1pPr eaLnBrk="0" hangingPunct="0">
              <a:defRPr sz="1200"/>
            </a:lvl1pPr>
          </a:lstStyle>
          <a:p>
            <a:pPr>
              <a:defRPr/>
            </a:pPr>
            <a:endParaRPr lang="en-US"/>
          </a:p>
        </p:txBody>
      </p:sp>
      <p:sp>
        <p:nvSpPr>
          <p:cNvPr id="20483" name="Rectangle 3"/>
          <p:cNvSpPr>
            <a:spLocks noGrp="1" noChangeArrowheads="1"/>
          </p:cNvSpPr>
          <p:nvPr>
            <p:ph type="dt" sz="quarter" idx="1"/>
          </p:nvPr>
        </p:nvSpPr>
        <p:spPr bwMode="auto">
          <a:xfrm>
            <a:off x="3972143" y="0"/>
            <a:ext cx="3038257" cy="465292"/>
          </a:xfrm>
          <a:prstGeom prst="rect">
            <a:avLst/>
          </a:prstGeom>
          <a:noFill/>
          <a:ln w="12700" cap="sq">
            <a:noFill/>
            <a:miter lim="800000"/>
            <a:headEnd type="none" w="sm" len="sm"/>
            <a:tailEnd type="none" w="sm" len="sm"/>
          </a:ln>
          <a:effectLst/>
        </p:spPr>
        <p:txBody>
          <a:bodyPr vert="horz" wrap="square" lIns="93166" tIns="46583" rIns="93166" bIns="46583" numCol="1" anchor="t" anchorCtr="0" compatLnSpc="1">
            <a:prstTxWarp prst="textNoShape">
              <a:avLst/>
            </a:prstTxWarp>
          </a:bodyPr>
          <a:lstStyle>
            <a:lvl1pPr algn="r" eaLnBrk="0" hangingPunct="0">
              <a:defRPr sz="1200"/>
            </a:lvl1pPr>
          </a:lstStyle>
          <a:p>
            <a:pPr>
              <a:defRPr/>
            </a:pPr>
            <a:endParaRPr lang="en-US"/>
          </a:p>
        </p:txBody>
      </p:sp>
      <p:sp>
        <p:nvSpPr>
          <p:cNvPr id="20484" name="Rectangle 4"/>
          <p:cNvSpPr>
            <a:spLocks noGrp="1" noChangeArrowheads="1"/>
          </p:cNvSpPr>
          <p:nvPr>
            <p:ph type="ftr" sz="quarter" idx="2"/>
          </p:nvPr>
        </p:nvSpPr>
        <p:spPr bwMode="auto">
          <a:xfrm>
            <a:off x="1" y="8831108"/>
            <a:ext cx="3038258" cy="465292"/>
          </a:xfrm>
          <a:prstGeom prst="rect">
            <a:avLst/>
          </a:prstGeom>
          <a:noFill/>
          <a:ln w="12700" cap="sq">
            <a:noFill/>
            <a:miter lim="800000"/>
            <a:headEnd type="none" w="sm" len="sm"/>
            <a:tailEnd type="none" w="sm" len="sm"/>
          </a:ln>
          <a:effectLst/>
        </p:spPr>
        <p:txBody>
          <a:bodyPr vert="horz" wrap="square" lIns="93166" tIns="46583" rIns="93166" bIns="46583" numCol="1" anchor="b" anchorCtr="0" compatLnSpc="1">
            <a:prstTxWarp prst="textNoShape">
              <a:avLst/>
            </a:prstTxWarp>
          </a:bodyPr>
          <a:lstStyle>
            <a:lvl1pPr eaLnBrk="0" hangingPunct="0">
              <a:defRPr sz="1200"/>
            </a:lvl1pPr>
          </a:lstStyle>
          <a:p>
            <a:pPr>
              <a:defRPr/>
            </a:pPr>
            <a:endParaRPr lang="en-US"/>
          </a:p>
        </p:txBody>
      </p:sp>
      <p:sp>
        <p:nvSpPr>
          <p:cNvPr id="20485" name="Rectangle 5"/>
          <p:cNvSpPr>
            <a:spLocks noGrp="1" noChangeArrowheads="1"/>
          </p:cNvSpPr>
          <p:nvPr>
            <p:ph type="sldNum" sz="quarter" idx="3"/>
          </p:nvPr>
        </p:nvSpPr>
        <p:spPr bwMode="auto">
          <a:xfrm>
            <a:off x="3972143" y="8831108"/>
            <a:ext cx="3038257" cy="465292"/>
          </a:xfrm>
          <a:prstGeom prst="rect">
            <a:avLst/>
          </a:prstGeom>
          <a:noFill/>
          <a:ln w="12700" cap="sq">
            <a:noFill/>
            <a:miter lim="800000"/>
            <a:headEnd type="none" w="sm" len="sm"/>
            <a:tailEnd type="none" w="sm" len="sm"/>
          </a:ln>
          <a:effectLst/>
        </p:spPr>
        <p:txBody>
          <a:bodyPr vert="horz" wrap="square" lIns="93166" tIns="46583" rIns="93166" bIns="46583" numCol="1" anchor="b" anchorCtr="0" compatLnSpc="1">
            <a:prstTxWarp prst="textNoShape">
              <a:avLst/>
            </a:prstTxWarp>
          </a:bodyPr>
          <a:lstStyle>
            <a:lvl1pPr algn="r" eaLnBrk="0" hangingPunct="0">
              <a:defRPr sz="1200"/>
            </a:lvl1pPr>
          </a:lstStyle>
          <a:p>
            <a:pPr>
              <a:defRPr/>
            </a:pPr>
            <a:fld id="{B780E184-F099-4C69-BC1B-D5B79535D404}" type="slidenum">
              <a:rPr lang="en-US"/>
              <a:pPr>
                <a:defRPr/>
              </a:pPr>
              <a:t>‹#›</a:t>
            </a:fld>
            <a:endParaRPr lang="en-US" dirty="0"/>
          </a:p>
        </p:txBody>
      </p:sp>
    </p:spTree>
    <p:extLst>
      <p:ext uri="{BB962C8B-B14F-4D97-AF65-F5344CB8AC3E}">
        <p14:creationId xmlns="" xmlns:p14="http://schemas.microsoft.com/office/powerpoint/2010/main" val="4245710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3038258" cy="465292"/>
          </a:xfrm>
          <a:prstGeom prst="rect">
            <a:avLst/>
          </a:prstGeom>
          <a:noFill/>
          <a:ln w="12700" cap="sq">
            <a:noFill/>
            <a:miter lim="800000"/>
            <a:headEnd type="none" w="sm" len="sm"/>
            <a:tailEnd type="none" w="sm" len="sm"/>
          </a:ln>
          <a:effectLst/>
        </p:spPr>
        <p:txBody>
          <a:bodyPr vert="horz" wrap="square" lIns="93166" tIns="46583" rIns="93166" bIns="46583"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Rot="1" noChangeAspect="1" noChangeArrowheads="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35451" y="4417126"/>
            <a:ext cx="5139498" cy="4182909"/>
          </a:xfrm>
          <a:prstGeom prst="rect">
            <a:avLst/>
          </a:prstGeom>
          <a:noFill/>
          <a:ln w="12700" cap="sq">
            <a:noFill/>
            <a:miter lim="800000"/>
            <a:headEnd type="none" w="sm" len="sm"/>
            <a:tailEnd type="none" w="sm" len="sm"/>
          </a:ln>
          <a:effectLst/>
        </p:spPr>
        <p:txBody>
          <a:bodyPr vert="horz" wrap="square" lIns="93166" tIns="46583" rIns="93166" bIns="465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3972143" y="0"/>
            <a:ext cx="3038257" cy="465292"/>
          </a:xfrm>
          <a:prstGeom prst="rect">
            <a:avLst/>
          </a:prstGeom>
          <a:noFill/>
          <a:ln w="12700" cap="sq">
            <a:noFill/>
            <a:miter lim="800000"/>
            <a:headEnd type="none" w="sm" len="sm"/>
            <a:tailEnd type="none" w="sm" len="sm"/>
          </a:ln>
          <a:effectLst/>
        </p:spPr>
        <p:txBody>
          <a:bodyPr vert="horz" wrap="square" lIns="93166" tIns="46583" rIns="93166" bIns="46583" numCol="1" anchor="t" anchorCtr="0" compatLnSpc="1">
            <a:prstTxWarp prst="textNoShape">
              <a:avLst/>
            </a:prstTxWarp>
          </a:bodyPr>
          <a:lstStyle>
            <a:lvl1pPr algn="r" eaLnBrk="0" hangingPunct="0">
              <a:defRPr sz="1200"/>
            </a:lvl1pPr>
          </a:lstStyle>
          <a:p>
            <a:pPr>
              <a:defRPr/>
            </a:pPr>
            <a:endParaRPr lang="en-US"/>
          </a:p>
        </p:txBody>
      </p:sp>
      <p:sp>
        <p:nvSpPr>
          <p:cNvPr id="2054" name="Rectangle 6"/>
          <p:cNvSpPr>
            <a:spLocks noGrp="1" noChangeArrowheads="1"/>
          </p:cNvSpPr>
          <p:nvPr>
            <p:ph type="ftr" sz="quarter" idx="4"/>
          </p:nvPr>
        </p:nvSpPr>
        <p:spPr bwMode="auto">
          <a:xfrm>
            <a:off x="1" y="8831108"/>
            <a:ext cx="3038258" cy="465292"/>
          </a:xfrm>
          <a:prstGeom prst="rect">
            <a:avLst/>
          </a:prstGeom>
          <a:noFill/>
          <a:ln w="12700" cap="sq">
            <a:noFill/>
            <a:miter lim="800000"/>
            <a:headEnd type="none" w="sm" len="sm"/>
            <a:tailEnd type="none" w="sm" len="sm"/>
          </a:ln>
          <a:effectLst/>
        </p:spPr>
        <p:txBody>
          <a:bodyPr vert="horz" wrap="square" lIns="93166" tIns="46583" rIns="93166" bIns="46583" numCol="1" anchor="b" anchorCtr="0" compatLnSpc="1">
            <a:prstTxWarp prst="textNoShape">
              <a:avLst/>
            </a:prstTxWarp>
          </a:bodyPr>
          <a:lstStyle>
            <a:lvl1pPr eaLnBrk="0" hangingPunct="0">
              <a:defRPr sz="1200"/>
            </a:lvl1pPr>
          </a:lstStyle>
          <a:p>
            <a:pPr>
              <a:defRPr/>
            </a:pPr>
            <a:endParaRPr lang="en-US"/>
          </a:p>
        </p:txBody>
      </p:sp>
      <p:sp>
        <p:nvSpPr>
          <p:cNvPr id="2055" name="Rectangle 7"/>
          <p:cNvSpPr>
            <a:spLocks noGrp="1" noChangeArrowheads="1"/>
          </p:cNvSpPr>
          <p:nvPr>
            <p:ph type="sldNum" sz="quarter" idx="5"/>
          </p:nvPr>
        </p:nvSpPr>
        <p:spPr bwMode="auto">
          <a:xfrm>
            <a:off x="3972143" y="8831108"/>
            <a:ext cx="3038257" cy="465292"/>
          </a:xfrm>
          <a:prstGeom prst="rect">
            <a:avLst/>
          </a:prstGeom>
          <a:noFill/>
          <a:ln w="12700" cap="sq">
            <a:noFill/>
            <a:miter lim="800000"/>
            <a:headEnd type="none" w="sm" len="sm"/>
            <a:tailEnd type="none" w="sm" len="sm"/>
          </a:ln>
          <a:effectLst/>
        </p:spPr>
        <p:txBody>
          <a:bodyPr vert="horz" wrap="square" lIns="93166" tIns="46583" rIns="93166" bIns="46583" numCol="1" anchor="b" anchorCtr="0" compatLnSpc="1">
            <a:prstTxWarp prst="textNoShape">
              <a:avLst/>
            </a:prstTxWarp>
          </a:bodyPr>
          <a:lstStyle>
            <a:lvl1pPr algn="r" eaLnBrk="0" hangingPunct="0">
              <a:defRPr sz="1200"/>
            </a:lvl1pPr>
          </a:lstStyle>
          <a:p>
            <a:pPr>
              <a:defRPr/>
            </a:pPr>
            <a:fld id="{A1B65D0A-6508-4151-A693-ABC5F2376E00}" type="slidenum">
              <a:rPr lang="en-US"/>
              <a:pPr>
                <a:defRPr/>
              </a:pPr>
              <a:t>‹#›</a:t>
            </a:fld>
            <a:endParaRPr lang="en-US" dirty="0"/>
          </a:p>
        </p:txBody>
      </p:sp>
    </p:spTree>
    <p:extLst>
      <p:ext uri="{BB962C8B-B14F-4D97-AF65-F5344CB8AC3E}">
        <p14:creationId xmlns="" xmlns:p14="http://schemas.microsoft.com/office/powerpoint/2010/main" val="441644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84FDF5F-A4DE-4132-A372-18E69A6EAC5D}" type="slidenum">
              <a:rPr lang="en-US" altLang="en-US" smtClean="0"/>
              <a:pPr/>
              <a:t>1</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w="9525"/>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A488203-0411-429B-950E-57533F5ECBAA}" type="slidenum">
              <a:rPr lang="en-US" altLang="en-US" smtClean="0"/>
              <a:pPr/>
              <a:t>5</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w="9525"/>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4778876E-7D1E-48B0-8E15-9680A48F3173}" type="slidenum">
              <a:rPr lang="en-US" altLang="en-US" smtClean="0"/>
              <a:pPr/>
              <a:t>11</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w="9525"/>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2"/>
          <p:cNvPicPr>
            <a:picLocks noChangeAspect="1" noChangeArrowheads="1"/>
          </p:cNvPicPr>
          <p:nvPr userDrawn="1"/>
        </p:nvPicPr>
        <p:blipFill>
          <a:blip r:embed="rId2" cstate="print"/>
          <a:srcRect/>
          <a:stretch>
            <a:fillRect/>
          </a:stretch>
        </p:blipFill>
        <p:spPr bwMode="auto">
          <a:xfrm>
            <a:off x="0" y="0"/>
            <a:ext cx="9145588" cy="6859588"/>
          </a:xfrm>
          <a:prstGeom prst="rect">
            <a:avLst/>
          </a:prstGeom>
          <a:noFill/>
          <a:ln w="9525">
            <a:noFill/>
            <a:miter lim="800000"/>
            <a:headEnd/>
            <a:tailEnd/>
          </a:ln>
        </p:spPr>
      </p:pic>
      <p:sp>
        <p:nvSpPr>
          <p:cNvPr id="3129" name="Rectangle 57"/>
          <p:cNvSpPr>
            <a:spLocks noGrp="1" noChangeArrowheads="1"/>
          </p:cNvSpPr>
          <p:nvPr>
            <p:ph type="ctrTitle" sz="quarter"/>
          </p:nvPr>
        </p:nvSpPr>
        <p:spPr>
          <a:xfrm>
            <a:off x="1752600" y="533400"/>
            <a:ext cx="7162800" cy="685800"/>
          </a:xfrm>
        </p:spPr>
        <p:txBody>
          <a:bodyPr/>
          <a:lstStyle>
            <a:lvl1pPr>
              <a:defRPr sz="3600"/>
            </a:lvl1pPr>
          </a:lstStyle>
          <a:p>
            <a:r>
              <a:rPr lang="en-US"/>
              <a:t>Click to edit Master title style</a:t>
            </a:r>
          </a:p>
        </p:txBody>
      </p:sp>
      <p:sp>
        <p:nvSpPr>
          <p:cNvPr id="3130" name="Rectangle 58"/>
          <p:cNvSpPr>
            <a:spLocks noGrp="1" noChangeArrowheads="1"/>
          </p:cNvSpPr>
          <p:nvPr>
            <p:ph type="subTitle" sz="quarter" idx="1"/>
          </p:nvPr>
        </p:nvSpPr>
        <p:spPr>
          <a:xfrm>
            <a:off x="1752600" y="1371600"/>
            <a:ext cx="7010400" cy="4572000"/>
          </a:xfrm>
        </p:spPr>
        <p:txBody>
          <a:bodyPr/>
          <a:lstStyle>
            <a:lvl1pPr marL="0" indent="0" algn="ctr">
              <a:defRPr sz="2400" b="1"/>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457200"/>
            <a:ext cx="18097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457200"/>
            <a:ext cx="52768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2954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5900" y="12954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2"/>
          <p:cNvPicPr>
            <a:picLocks noChangeAspect="1" noChangeArrowheads="1"/>
          </p:cNvPicPr>
          <p:nvPr userDrawn="1"/>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94" name="Rectangle 70"/>
          <p:cNvSpPr>
            <a:spLocks noGrp="1" noChangeArrowheads="1"/>
          </p:cNvSpPr>
          <p:nvPr>
            <p:ph type="title"/>
          </p:nvPr>
        </p:nvSpPr>
        <p:spPr bwMode="auto">
          <a:xfrm>
            <a:off x="1600200" y="457200"/>
            <a:ext cx="7239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Headline Text</a:t>
            </a:r>
          </a:p>
        </p:txBody>
      </p:sp>
      <p:sp>
        <p:nvSpPr>
          <p:cNvPr id="1028" name="Rectangle 71"/>
          <p:cNvSpPr>
            <a:spLocks noGrp="1" noChangeArrowheads="1"/>
          </p:cNvSpPr>
          <p:nvPr>
            <p:ph type="body" idx="1"/>
          </p:nvPr>
        </p:nvSpPr>
        <p:spPr bwMode="auto">
          <a:xfrm>
            <a:off x="1600200" y="1295400"/>
            <a:ext cx="72390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ltLang="en-US" smtClean="0"/>
          </a:p>
        </p:txBody>
      </p:sp>
    </p:spTree>
  </p:cSld>
  <p:clrMap bg1="dk2" tx1="lt1" bg2="dk1" tx2="lt2" accent1="accent1" accent2="accent2" accent3="accent3" accent4="accent4" accent5="accent5" accent6="accent6" hlink="hlink" folHlink="folHlink"/>
  <p:sldLayoutIdLst>
    <p:sldLayoutId id="2147483983"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xStyles>
    <p:titleStyle>
      <a:lvl1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a:solidFill>
            <a:schemeClr val="bg1"/>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a:solidFill>
            <a:schemeClr val="bg1"/>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a:solidFill>
            <a:schemeClr val="bg1"/>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a:solidFill>
            <a:schemeClr val="bg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FF3300"/>
        </a:buClr>
        <a:buSzPct val="80000"/>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FF3300"/>
        </a:buClr>
        <a:buSzPct val="80000"/>
        <a:buChar char="•"/>
        <a:defRPr sz="2800">
          <a:solidFill>
            <a:schemeClr val="tx1"/>
          </a:solidFill>
          <a:latin typeface="+mn-lt"/>
        </a:defRPr>
      </a:lvl2pPr>
      <a:lvl3pPr marL="1143000" indent="-228600" algn="l" rtl="0" eaLnBrk="0" fontAlgn="base" hangingPunct="0">
        <a:spcBef>
          <a:spcPct val="20000"/>
        </a:spcBef>
        <a:spcAft>
          <a:spcPct val="0"/>
        </a:spcAft>
        <a:buClr>
          <a:srgbClr val="FF3300"/>
        </a:buClr>
        <a:buSzPct val="80000"/>
        <a:buChar char="•"/>
        <a:defRPr sz="2400">
          <a:solidFill>
            <a:schemeClr val="tx1"/>
          </a:solidFill>
          <a:latin typeface="+mn-lt"/>
        </a:defRPr>
      </a:lvl3pPr>
      <a:lvl4pPr marL="1600200" indent="-228600" algn="l" rtl="0" eaLnBrk="0" fontAlgn="base" hangingPunct="0">
        <a:spcBef>
          <a:spcPct val="20000"/>
        </a:spcBef>
        <a:spcAft>
          <a:spcPct val="0"/>
        </a:spcAft>
        <a:buClr>
          <a:srgbClr val="FF3300"/>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rgbClr val="FF3300"/>
        </a:buClr>
        <a:buSzPct val="80000"/>
        <a:buChar char="•"/>
        <a:defRPr sz="2000">
          <a:solidFill>
            <a:schemeClr val="tx1"/>
          </a:solidFill>
          <a:latin typeface="+mn-lt"/>
        </a:defRPr>
      </a:lvl5pPr>
      <a:lvl6pPr marL="2514600" indent="-228600" algn="l" rtl="0" fontAlgn="base">
        <a:spcBef>
          <a:spcPct val="20000"/>
        </a:spcBef>
        <a:spcAft>
          <a:spcPct val="0"/>
        </a:spcAft>
        <a:buClr>
          <a:srgbClr val="FF3300"/>
        </a:buClr>
        <a:buSzPct val="80000"/>
        <a:buChar char="•"/>
        <a:defRPr sz="2000">
          <a:solidFill>
            <a:schemeClr val="tx1"/>
          </a:solidFill>
          <a:latin typeface="+mn-lt"/>
        </a:defRPr>
      </a:lvl6pPr>
      <a:lvl7pPr marL="2971800" indent="-228600" algn="l" rtl="0" fontAlgn="base">
        <a:spcBef>
          <a:spcPct val="20000"/>
        </a:spcBef>
        <a:spcAft>
          <a:spcPct val="0"/>
        </a:spcAft>
        <a:buClr>
          <a:srgbClr val="FF3300"/>
        </a:buClr>
        <a:buSzPct val="80000"/>
        <a:buChar char="•"/>
        <a:defRPr sz="2000">
          <a:solidFill>
            <a:schemeClr val="tx1"/>
          </a:solidFill>
          <a:latin typeface="+mn-lt"/>
        </a:defRPr>
      </a:lvl7pPr>
      <a:lvl8pPr marL="3429000" indent="-228600" algn="l" rtl="0" fontAlgn="base">
        <a:spcBef>
          <a:spcPct val="20000"/>
        </a:spcBef>
        <a:spcAft>
          <a:spcPct val="0"/>
        </a:spcAft>
        <a:buClr>
          <a:srgbClr val="FF3300"/>
        </a:buClr>
        <a:buSzPct val="80000"/>
        <a:buChar char="•"/>
        <a:defRPr sz="2000">
          <a:solidFill>
            <a:schemeClr val="tx1"/>
          </a:solidFill>
          <a:latin typeface="+mn-lt"/>
        </a:defRPr>
      </a:lvl8pPr>
      <a:lvl9pPr marL="3886200" indent="-228600" algn="l" rtl="0" fontAlgn="base">
        <a:spcBef>
          <a:spcPct val="20000"/>
        </a:spcBef>
        <a:spcAft>
          <a:spcPct val="0"/>
        </a:spcAft>
        <a:buClr>
          <a:srgbClr val="FF3300"/>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sf.gov/start.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990600" y="-228600"/>
            <a:ext cx="7848600" cy="1905000"/>
          </a:xfrm>
        </p:spPr>
        <p:txBody>
          <a:bodyPr/>
          <a:lstStyle/>
          <a:p>
            <a:pPr algn="ctr" eaLnBrk="1" hangingPunct="1">
              <a:defRPr/>
            </a:pPr>
            <a:r>
              <a:rPr lang="en-US" sz="4000" b="1" dirty="0" smtClean="0">
                <a:solidFill>
                  <a:srgbClr val="FF3300"/>
                </a:solidFill>
                <a:effectLst>
                  <a:outerShdw blurRad="38100" dist="38100" dir="2700000" algn="tl">
                    <a:srgbClr val="000000">
                      <a:alpha val="43137"/>
                    </a:srgbClr>
                  </a:outerShdw>
                </a:effectLst>
              </a:rPr>
              <a:t/>
            </a:r>
            <a:br>
              <a:rPr lang="en-US" sz="4000" b="1" dirty="0" smtClean="0">
                <a:solidFill>
                  <a:srgbClr val="FF3300"/>
                </a:solidFill>
                <a:effectLst>
                  <a:outerShdw blurRad="38100" dist="38100" dir="2700000" algn="tl">
                    <a:srgbClr val="000000">
                      <a:alpha val="43137"/>
                    </a:srgbClr>
                  </a:outerShdw>
                </a:effectLst>
              </a:rPr>
            </a:br>
            <a:r>
              <a:rPr lang="en-US" b="1" dirty="0" smtClean="0">
                <a:solidFill>
                  <a:srgbClr val="FF3300"/>
                </a:solidFill>
                <a:effectLst>
                  <a:outerShdw blurRad="38100" dist="38100" dir="2700000" algn="tl">
                    <a:srgbClr val="000000">
                      <a:alpha val="43137"/>
                    </a:srgbClr>
                  </a:outerShdw>
                </a:effectLst>
              </a:rPr>
              <a:t>NSF Research Experiences for Teachers (RET)  </a:t>
            </a:r>
            <a:r>
              <a:rPr lang="en-US" sz="3200" dirty="0" smtClean="0">
                <a:solidFill>
                  <a:srgbClr val="FF3300"/>
                </a:solidFill>
                <a:effectLst>
                  <a:outerShdw blurRad="38100" dist="38100" dir="2700000" algn="tl">
                    <a:srgbClr val="000000">
                      <a:alpha val="43137"/>
                    </a:srgbClr>
                  </a:outerShdw>
                </a:effectLst>
              </a:rPr>
              <a:t>Summer </a:t>
            </a:r>
            <a:r>
              <a:rPr lang="en-US" sz="3200" dirty="0" smtClean="0">
                <a:solidFill>
                  <a:srgbClr val="FF3300"/>
                </a:solidFill>
                <a:effectLst>
                  <a:outerShdw blurRad="38100" dist="38100" dir="2700000" algn="tl">
                    <a:srgbClr val="000000">
                      <a:alpha val="43137"/>
                    </a:srgbClr>
                  </a:outerShdw>
                </a:effectLst>
              </a:rPr>
              <a:t>2018</a:t>
            </a:r>
            <a:endParaRPr lang="en-US" sz="3200" dirty="0" smtClean="0">
              <a:solidFill>
                <a:srgbClr val="FF3300"/>
              </a:solidFill>
            </a:endParaRPr>
          </a:p>
        </p:txBody>
      </p:sp>
      <p:sp>
        <p:nvSpPr>
          <p:cNvPr id="3075" name="Rectangle 3"/>
          <p:cNvSpPr>
            <a:spLocks noGrp="1" noChangeArrowheads="1"/>
          </p:cNvSpPr>
          <p:nvPr>
            <p:ph type="subTitle" idx="1"/>
          </p:nvPr>
        </p:nvSpPr>
        <p:spPr>
          <a:xfrm>
            <a:off x="1371600" y="1676400"/>
            <a:ext cx="7010400" cy="4572000"/>
          </a:xfrm>
        </p:spPr>
        <p:txBody>
          <a:bodyPr/>
          <a:lstStyle/>
          <a:p>
            <a:pPr eaLnBrk="1" hangingPunct="1">
              <a:lnSpc>
                <a:spcPct val="90000"/>
              </a:lnSpc>
            </a:pPr>
            <a:endParaRPr lang="en-US" altLang="en-US" dirty="0" smtClean="0"/>
          </a:p>
          <a:p>
            <a:pPr eaLnBrk="1" hangingPunct="1">
              <a:lnSpc>
                <a:spcPct val="90000"/>
              </a:lnSpc>
            </a:pPr>
            <a:r>
              <a:rPr lang="en-US" altLang="en-US" dirty="0" smtClean="0"/>
              <a:t>Dr. </a:t>
            </a:r>
            <a:r>
              <a:rPr lang="en-US" altLang="en-US" dirty="0" smtClean="0"/>
              <a:t>Margaret </a:t>
            </a:r>
            <a:r>
              <a:rPr lang="en-US" altLang="en-US" dirty="0" err="1" smtClean="0"/>
              <a:t>Kupferle</a:t>
            </a:r>
            <a:r>
              <a:rPr lang="en-US" altLang="en-US" dirty="0" smtClean="0"/>
              <a:t> and Dr. </a:t>
            </a:r>
            <a:r>
              <a:rPr lang="en-US" altLang="en-US" dirty="0" err="1" smtClean="0"/>
              <a:t>Anant</a:t>
            </a:r>
            <a:r>
              <a:rPr lang="en-US" altLang="en-US" dirty="0" smtClean="0"/>
              <a:t> </a:t>
            </a:r>
            <a:r>
              <a:rPr lang="en-US" altLang="en-US" dirty="0" smtClean="0"/>
              <a:t>R. Kukreti</a:t>
            </a:r>
          </a:p>
          <a:p>
            <a:pPr eaLnBrk="1" hangingPunct="1">
              <a:lnSpc>
                <a:spcPct val="90000"/>
              </a:lnSpc>
            </a:pPr>
            <a:r>
              <a:rPr lang="en-US" altLang="en-US" dirty="0" smtClean="0"/>
              <a:t>RET Principal </a:t>
            </a:r>
            <a:r>
              <a:rPr lang="en-US" altLang="en-US" dirty="0" smtClean="0"/>
              <a:t>Investigators</a:t>
            </a:r>
            <a:endParaRPr lang="en-US" altLang="en-US" dirty="0" smtClean="0"/>
          </a:p>
          <a:p>
            <a:pPr eaLnBrk="1" hangingPunct="1">
              <a:lnSpc>
                <a:spcPct val="90000"/>
              </a:lnSpc>
            </a:pPr>
            <a:r>
              <a:rPr lang="en-US" altLang="en-US" dirty="0" smtClean="0"/>
              <a:t>&amp;</a:t>
            </a:r>
          </a:p>
          <a:p>
            <a:pPr eaLnBrk="1" hangingPunct="1">
              <a:lnSpc>
                <a:spcPct val="90000"/>
              </a:lnSpc>
            </a:pPr>
            <a:r>
              <a:rPr lang="en-US" altLang="en-US" dirty="0" smtClean="0"/>
              <a:t>Kristin Barnes and Debbie Liberi</a:t>
            </a:r>
            <a:endParaRPr lang="en-US" altLang="en-US" dirty="0" smtClean="0"/>
          </a:p>
          <a:p>
            <a:pPr eaLnBrk="1" hangingPunct="1">
              <a:lnSpc>
                <a:spcPct val="90000"/>
              </a:lnSpc>
            </a:pPr>
            <a:r>
              <a:rPr lang="en-US" altLang="en-US" dirty="0" smtClean="0"/>
              <a:t> Program </a:t>
            </a:r>
            <a:r>
              <a:rPr lang="en-US" altLang="en-US" dirty="0" smtClean="0"/>
              <a:t>Coordinator and </a:t>
            </a:r>
            <a:r>
              <a:rPr lang="en-US" altLang="en-US" dirty="0" smtClean="0"/>
              <a:t>Former Coordinator</a:t>
            </a:r>
            <a:endParaRPr lang="en-US" altLang="en-US" dirty="0" smtClean="0"/>
          </a:p>
          <a:p>
            <a:pPr eaLnBrk="1" hangingPunct="1">
              <a:lnSpc>
                <a:spcPct val="90000"/>
              </a:lnSpc>
            </a:pPr>
            <a:endParaRPr lang="en-US" altLang="en-US" dirty="0" smtClean="0"/>
          </a:p>
          <a:p>
            <a:pPr eaLnBrk="1" hangingPunct="1">
              <a:lnSpc>
                <a:spcPct val="90000"/>
              </a:lnSpc>
            </a:pPr>
            <a:r>
              <a:rPr lang="en-US" altLang="en-US" sz="2000" dirty="0" smtClean="0"/>
              <a:t>Informational Session 1</a:t>
            </a:r>
          </a:p>
          <a:p>
            <a:pPr eaLnBrk="1" hangingPunct="1">
              <a:lnSpc>
                <a:spcPct val="90000"/>
              </a:lnSpc>
            </a:pPr>
            <a:r>
              <a:rPr lang="en-US" altLang="en-US" sz="2000" dirty="0" smtClean="0"/>
              <a:t>Old </a:t>
            </a:r>
            <a:r>
              <a:rPr lang="en-US" altLang="en-US" sz="2000" dirty="0" err="1" smtClean="0"/>
              <a:t>Chem</a:t>
            </a:r>
            <a:r>
              <a:rPr lang="en-US" altLang="en-US" sz="2000" dirty="0" smtClean="0"/>
              <a:t>,  Room 840</a:t>
            </a:r>
          </a:p>
          <a:p>
            <a:pPr eaLnBrk="1" hangingPunct="1">
              <a:lnSpc>
                <a:spcPct val="90000"/>
              </a:lnSpc>
            </a:pPr>
            <a:r>
              <a:rPr lang="en-US" altLang="en-US" sz="2000" dirty="0" smtClean="0"/>
              <a:t>University of Cincinnati</a:t>
            </a:r>
          </a:p>
          <a:p>
            <a:pPr eaLnBrk="1" hangingPunct="1">
              <a:lnSpc>
                <a:spcPct val="90000"/>
              </a:lnSpc>
            </a:pPr>
            <a:r>
              <a:rPr lang="en-US" altLang="en-US" sz="2000" dirty="0" smtClean="0"/>
              <a:t>Tuesday, February </a:t>
            </a:r>
            <a:r>
              <a:rPr lang="en-US" altLang="en-US" sz="2000" dirty="0" smtClean="0"/>
              <a:t>27, 2018</a:t>
            </a:r>
            <a:endParaRPr lang="en-US" altLang="en-US" sz="2000" dirty="0" smtClean="0"/>
          </a:p>
          <a:p>
            <a:pPr eaLnBrk="1" hangingPunct="1">
              <a:lnSpc>
                <a:spcPct val="90000"/>
              </a:lnSpc>
            </a:pPr>
            <a:r>
              <a:rPr lang="en-US" altLang="en-US" sz="2000" dirty="0" smtClean="0"/>
              <a:t>4:30 </a:t>
            </a:r>
            <a:r>
              <a:rPr lang="en-US" altLang="en-US" sz="2000" dirty="0" smtClean="0"/>
              <a:t>– </a:t>
            </a:r>
            <a:r>
              <a:rPr lang="en-US" altLang="en-US" sz="2000" dirty="0" smtClean="0"/>
              <a:t>6:30pm</a:t>
            </a:r>
            <a:endParaRPr lang="en-US" altLang="en-US" sz="2000" dirty="0" smtClean="0"/>
          </a:p>
          <a:p>
            <a:pPr eaLnBrk="1" hangingPunct="1">
              <a:lnSpc>
                <a:spcPct val="90000"/>
              </a:lnSpc>
            </a:pPr>
            <a:endParaRPr lang="en-US" altLang="en-US" sz="2000" dirty="0" smtClean="0"/>
          </a:p>
          <a:p>
            <a:pPr eaLnBrk="1" hangingPunct="1">
              <a:lnSpc>
                <a:spcPct val="90000"/>
              </a:lnSpc>
            </a:pPr>
            <a:endParaRPr lang="en-US" altLang="en-US" b="0" dirty="0" smtClean="0"/>
          </a:p>
        </p:txBody>
      </p:sp>
      <p:pic>
        <p:nvPicPr>
          <p:cNvPr id="3076" name="Picture 4" descr="NSF Home Page">
            <a:hlinkClick r:id="rId3"/>
          </p:cNvPr>
          <p:cNvPicPr>
            <a:picLocks noChangeAspect="1" noChangeArrowheads="1"/>
          </p:cNvPicPr>
          <p:nvPr/>
        </p:nvPicPr>
        <p:blipFill>
          <a:blip r:embed="rId4" cstate="print"/>
          <a:srcRect/>
          <a:stretch>
            <a:fillRect/>
          </a:stretch>
        </p:blipFill>
        <p:spPr bwMode="auto">
          <a:xfrm>
            <a:off x="7848600" y="5715000"/>
            <a:ext cx="914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295400" y="381000"/>
            <a:ext cx="6858000" cy="717550"/>
          </a:xfrm>
        </p:spPr>
        <p:txBody>
          <a:bodyPr/>
          <a:lstStyle/>
          <a:p>
            <a:pPr>
              <a:defRPr/>
            </a:pPr>
            <a:r>
              <a:rPr lang="en-US" sz="2600" dirty="0" smtClean="0"/>
              <a:t>       </a:t>
            </a:r>
            <a:r>
              <a:rPr lang="en-US" sz="2600" dirty="0" smtClean="0">
                <a:effectLst>
                  <a:outerShdw blurRad="38100" dist="38100" dir="2700000" algn="tl">
                    <a:srgbClr val="000000">
                      <a:alpha val="43137"/>
                    </a:srgbClr>
                  </a:outerShdw>
                </a:effectLst>
              </a:rPr>
              <a:t>Three Typical Days for Comparison: </a:t>
            </a:r>
            <a:endParaRPr lang="en-US" sz="2600" dirty="0">
              <a:effectLst>
                <a:outerShdw blurRad="38100" dist="38100" dir="2700000" algn="tl">
                  <a:srgbClr val="000000">
                    <a:alpha val="43137"/>
                  </a:srgbClr>
                </a:outerShdw>
              </a:effectLst>
            </a:endParaRPr>
          </a:p>
        </p:txBody>
      </p:sp>
      <p:sp>
        <p:nvSpPr>
          <p:cNvPr id="12291" name="Content Placeholder 10"/>
          <p:cNvSpPr>
            <a:spLocks noGrp="1"/>
          </p:cNvSpPr>
          <p:nvPr>
            <p:ph idx="1"/>
          </p:nvPr>
        </p:nvSpPr>
        <p:spPr>
          <a:xfrm>
            <a:off x="2514600" y="1828800"/>
            <a:ext cx="6400800" cy="557213"/>
          </a:xfrm>
        </p:spPr>
        <p:txBody>
          <a:bodyPr/>
          <a:lstStyle/>
          <a:p>
            <a:r>
              <a:rPr lang="en-US" altLang="en-US" smtClean="0"/>
              <a:t> </a:t>
            </a:r>
            <a:r>
              <a:rPr lang="en-US" altLang="en-US" sz="1200" b="1" u="sng" smtClean="0"/>
              <a:t>Week 1</a:t>
            </a:r>
            <a:r>
              <a:rPr lang="en-US" altLang="en-US" smtClean="0"/>
              <a:t>		    </a:t>
            </a:r>
            <a:r>
              <a:rPr lang="en-US" altLang="en-US" sz="1200" b="1" u="sng" smtClean="0"/>
              <a:t>Week 2</a:t>
            </a:r>
            <a:r>
              <a:rPr lang="en-US" altLang="en-US" sz="1200" b="1" smtClean="0"/>
              <a:t>                                          </a:t>
            </a:r>
            <a:r>
              <a:rPr lang="en-US" altLang="en-US" sz="1200" b="1" u="sng" smtClean="0"/>
              <a:t>Week  5</a:t>
            </a:r>
          </a:p>
        </p:txBody>
      </p:sp>
      <p:sp>
        <p:nvSpPr>
          <p:cNvPr id="12292" name="Text Placeholder 11"/>
          <p:cNvSpPr>
            <a:spLocks noGrp="1"/>
          </p:cNvSpPr>
          <p:nvPr>
            <p:ph type="body" sz="half" idx="2"/>
          </p:nvPr>
        </p:nvSpPr>
        <p:spPr>
          <a:xfrm>
            <a:off x="3962400" y="914400"/>
            <a:ext cx="3008313" cy="950913"/>
          </a:xfrm>
        </p:spPr>
        <p:txBody>
          <a:bodyPr/>
          <a:lstStyle/>
          <a:p>
            <a:r>
              <a:rPr lang="en-US" altLang="en-US" smtClean="0"/>
              <a:t>      </a:t>
            </a:r>
          </a:p>
          <a:p>
            <a:r>
              <a:rPr lang="en-US" altLang="en-US" sz="2400" b="1" smtClean="0"/>
              <a:t>Summer Schedule</a:t>
            </a:r>
          </a:p>
        </p:txBody>
      </p:sp>
      <p:graphicFrame>
        <p:nvGraphicFramePr>
          <p:cNvPr id="5" name="Table 4"/>
          <p:cNvGraphicFramePr>
            <a:graphicFrameLocks noGrp="1"/>
          </p:cNvGraphicFramePr>
          <p:nvPr/>
        </p:nvGraphicFramePr>
        <p:xfrm>
          <a:off x="2514600" y="2590800"/>
          <a:ext cx="6080124" cy="3057379"/>
        </p:xfrm>
        <a:graphic>
          <a:graphicData uri="http://schemas.openxmlformats.org/drawingml/2006/table">
            <a:tbl>
              <a:tblPr firstRow="1" firstCol="1" bandRow="1">
                <a:tableStyleId>{5C22544A-7EE6-4342-B048-85BDC9FD1C3A}</a:tableStyleId>
              </a:tblPr>
              <a:tblGrid>
                <a:gridCol w="2026708"/>
                <a:gridCol w="2026708"/>
                <a:gridCol w="2026708"/>
              </a:tblGrid>
              <a:tr h="769702">
                <a:tc>
                  <a:txBody>
                    <a:bodyPr/>
                    <a:lstStyle/>
                    <a:p>
                      <a:pPr marL="0" marR="0">
                        <a:lnSpc>
                          <a:spcPct val="115000"/>
                        </a:lnSpc>
                        <a:spcBef>
                          <a:spcPts val="0"/>
                        </a:spcBef>
                        <a:spcAft>
                          <a:spcPts val="0"/>
                        </a:spcAft>
                      </a:pPr>
                      <a:r>
                        <a:rPr lang="en-US" sz="1100" dirty="0">
                          <a:solidFill>
                            <a:schemeClr val="bg2"/>
                          </a:solidFill>
                          <a:effectLst/>
                        </a:rPr>
                        <a:t>9:00 AM – 12:00 PM</a:t>
                      </a:r>
                    </a:p>
                    <a:p>
                      <a:pPr marL="0" marR="0">
                        <a:lnSpc>
                          <a:spcPct val="115000"/>
                        </a:lnSpc>
                        <a:spcBef>
                          <a:spcPts val="0"/>
                        </a:spcBef>
                        <a:spcAft>
                          <a:spcPts val="0"/>
                        </a:spcAft>
                      </a:pPr>
                      <a:r>
                        <a:rPr lang="en-US" sz="1100" dirty="0">
                          <a:solidFill>
                            <a:schemeClr val="bg2"/>
                          </a:solidFill>
                          <a:effectLst/>
                        </a:rPr>
                        <a:t>Engineering Foundations  </a:t>
                      </a:r>
                      <a:r>
                        <a:rPr lang="en-US" sz="1100" dirty="0" smtClean="0">
                          <a:solidFill>
                            <a:schemeClr val="bg2"/>
                          </a:solidFill>
                          <a:effectLst/>
                        </a:rPr>
                        <a:t>Workshop</a:t>
                      </a:r>
                      <a:endParaRPr lang="en-US" sz="1100" dirty="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a:solidFill>
                            <a:schemeClr val="bg2"/>
                          </a:solidFill>
                          <a:effectLst/>
                        </a:rPr>
                        <a:t>9:00 AM – 12:00 PM</a:t>
                      </a:r>
                    </a:p>
                    <a:p>
                      <a:pPr marL="0" marR="0">
                        <a:lnSpc>
                          <a:spcPct val="115000"/>
                        </a:lnSpc>
                        <a:spcBef>
                          <a:spcPts val="0"/>
                        </a:spcBef>
                        <a:spcAft>
                          <a:spcPts val="0"/>
                        </a:spcAft>
                      </a:pPr>
                      <a:r>
                        <a:rPr lang="en-US" sz="1100">
                          <a:solidFill>
                            <a:schemeClr val="bg2"/>
                          </a:solidFill>
                          <a:effectLst/>
                        </a:rPr>
                        <a:t>Research Training</a:t>
                      </a:r>
                      <a:endParaRPr lang="en-US" sz="110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a:solidFill>
                            <a:schemeClr val="bg2"/>
                          </a:solidFill>
                          <a:effectLst/>
                        </a:rPr>
                        <a:t>9:00– 10:30 AM   PD:  Video Workshop Session 2</a:t>
                      </a:r>
                    </a:p>
                    <a:p>
                      <a:pPr marL="0" marR="0">
                        <a:lnSpc>
                          <a:spcPct val="115000"/>
                        </a:lnSpc>
                        <a:spcBef>
                          <a:spcPts val="0"/>
                        </a:spcBef>
                        <a:spcAft>
                          <a:spcPts val="0"/>
                        </a:spcAft>
                      </a:pPr>
                      <a:r>
                        <a:rPr lang="en-US" sz="1100">
                          <a:solidFill>
                            <a:schemeClr val="bg2"/>
                          </a:solidFill>
                          <a:effectLst/>
                        </a:rPr>
                        <a:t>10:45 AM – 12:00 PM  RET PD: Journal Writing</a:t>
                      </a:r>
                      <a:endParaRPr lang="en-US" sz="1100">
                        <a:solidFill>
                          <a:schemeClr val="bg2"/>
                        </a:solidFill>
                        <a:effectLst/>
                        <a:latin typeface="Calibri"/>
                        <a:ea typeface="Calibri"/>
                        <a:cs typeface="Times New Roman"/>
                      </a:endParaRPr>
                    </a:p>
                  </a:txBody>
                  <a:tcPr marL="68576" marR="68576" marT="0" marB="0"/>
                </a:tc>
              </a:tr>
              <a:tr h="244114">
                <a:tc>
                  <a:txBody>
                    <a:bodyPr/>
                    <a:lstStyle/>
                    <a:p>
                      <a:pPr marL="0" marR="0">
                        <a:lnSpc>
                          <a:spcPct val="115000"/>
                        </a:lnSpc>
                        <a:spcBef>
                          <a:spcPts val="0"/>
                        </a:spcBef>
                        <a:spcAft>
                          <a:spcPts val="0"/>
                        </a:spcAft>
                      </a:pPr>
                      <a:r>
                        <a:rPr lang="en-US" sz="1100" dirty="0">
                          <a:solidFill>
                            <a:schemeClr val="bg2"/>
                          </a:solidFill>
                          <a:effectLst/>
                        </a:rPr>
                        <a:t>Lunch</a:t>
                      </a:r>
                      <a:endParaRPr lang="en-US" sz="1100" dirty="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b="1" dirty="0">
                          <a:solidFill>
                            <a:schemeClr val="bg2"/>
                          </a:solidFill>
                          <a:effectLst/>
                        </a:rPr>
                        <a:t>Lunch</a:t>
                      </a:r>
                      <a:endParaRPr lang="en-US" sz="1100" b="1" dirty="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b="1">
                          <a:solidFill>
                            <a:schemeClr val="bg2"/>
                          </a:solidFill>
                          <a:effectLst/>
                        </a:rPr>
                        <a:t>Lunch</a:t>
                      </a:r>
                      <a:endParaRPr lang="en-US" sz="1100" b="1">
                        <a:solidFill>
                          <a:schemeClr val="bg2"/>
                        </a:solidFill>
                        <a:effectLst/>
                        <a:latin typeface="Calibri"/>
                        <a:ea typeface="Calibri"/>
                        <a:cs typeface="Times New Roman"/>
                      </a:endParaRPr>
                    </a:p>
                  </a:txBody>
                  <a:tcPr marL="68576" marR="68576" marT="0" marB="0"/>
                </a:tc>
              </a:tr>
              <a:tr h="771289">
                <a:tc>
                  <a:txBody>
                    <a:bodyPr/>
                    <a:lstStyle/>
                    <a:p>
                      <a:pPr marL="0" marR="0">
                        <a:lnSpc>
                          <a:spcPct val="115000"/>
                        </a:lnSpc>
                        <a:spcBef>
                          <a:spcPts val="0"/>
                        </a:spcBef>
                        <a:spcAft>
                          <a:spcPts val="0"/>
                        </a:spcAft>
                      </a:pPr>
                      <a:r>
                        <a:rPr lang="en-US" sz="1100" dirty="0">
                          <a:solidFill>
                            <a:schemeClr val="bg2"/>
                          </a:solidFill>
                          <a:effectLst/>
                        </a:rPr>
                        <a:t>1:00 – 4:00 PM  PD with CEEMS Teachers:  Challenge Based Learning</a:t>
                      </a:r>
                      <a:endParaRPr lang="en-US" sz="1100" dirty="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b="1" dirty="0">
                          <a:solidFill>
                            <a:schemeClr val="bg2"/>
                          </a:solidFill>
                          <a:effectLst/>
                        </a:rPr>
                        <a:t>1:00 – 2:30 PM   PD with CEEMS Teachers:  Templates required by Cohorts</a:t>
                      </a:r>
                      <a:endParaRPr lang="en-US" sz="1100" b="1" dirty="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b="1">
                          <a:solidFill>
                            <a:schemeClr val="bg2"/>
                          </a:solidFill>
                          <a:effectLst/>
                        </a:rPr>
                        <a:t>1:00- 1:20 PM  Progress Meeting with Faculty Mentor and GRA</a:t>
                      </a:r>
                      <a:endParaRPr lang="en-US" sz="1100" b="1">
                        <a:solidFill>
                          <a:schemeClr val="bg2"/>
                        </a:solidFill>
                        <a:effectLst/>
                        <a:latin typeface="Calibri"/>
                        <a:ea typeface="Calibri"/>
                        <a:cs typeface="Times New Roman"/>
                      </a:endParaRPr>
                    </a:p>
                  </a:txBody>
                  <a:tcPr marL="68576" marR="68576" marT="0" marB="0"/>
                </a:tc>
              </a:tr>
              <a:tr h="765850">
                <a:tc>
                  <a:txBody>
                    <a:bodyPr/>
                    <a:lstStyle/>
                    <a:p>
                      <a:pPr marL="0" marR="0">
                        <a:lnSpc>
                          <a:spcPct val="115000"/>
                        </a:lnSpc>
                        <a:spcBef>
                          <a:spcPts val="0"/>
                        </a:spcBef>
                        <a:spcAft>
                          <a:spcPts val="0"/>
                        </a:spcAft>
                      </a:pPr>
                      <a:r>
                        <a:rPr lang="en-US" sz="1100">
                          <a:solidFill>
                            <a:schemeClr val="bg2"/>
                          </a:solidFill>
                          <a:effectLst/>
                        </a:rPr>
                        <a:t>4:15 – 5:15 Research Training Prep – Completing the Roadmap</a:t>
                      </a:r>
                      <a:endParaRPr lang="en-US" sz="110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b="1" dirty="0">
                          <a:solidFill>
                            <a:schemeClr val="bg2"/>
                          </a:solidFill>
                          <a:effectLst/>
                        </a:rPr>
                        <a:t>2:45- 3:00 PM  Progress Meeting with Faculty Mentor and GRA</a:t>
                      </a:r>
                      <a:endParaRPr lang="en-US" sz="1100" b="1" dirty="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b="1" dirty="0">
                          <a:solidFill>
                            <a:schemeClr val="bg2"/>
                          </a:solidFill>
                          <a:effectLst/>
                        </a:rPr>
                        <a:t>1:30 – 6:00 PM    Conducting Research</a:t>
                      </a:r>
                      <a:endParaRPr lang="en-US" sz="1100" b="1" dirty="0">
                        <a:solidFill>
                          <a:schemeClr val="bg2"/>
                        </a:solidFill>
                        <a:effectLst/>
                        <a:latin typeface="Calibri"/>
                        <a:ea typeface="Calibri"/>
                        <a:cs typeface="Times New Roman"/>
                      </a:endParaRPr>
                    </a:p>
                  </a:txBody>
                  <a:tcPr marL="68576" marR="68576" marT="0" marB="0"/>
                </a:tc>
              </a:tr>
              <a:tr h="504982">
                <a:tc>
                  <a:txBody>
                    <a:bodyPr/>
                    <a:lstStyle/>
                    <a:p>
                      <a:pPr marL="0" marR="0">
                        <a:lnSpc>
                          <a:spcPct val="115000"/>
                        </a:lnSpc>
                        <a:spcBef>
                          <a:spcPts val="0"/>
                        </a:spcBef>
                        <a:spcAft>
                          <a:spcPts val="0"/>
                        </a:spcAft>
                      </a:pPr>
                      <a:r>
                        <a:rPr lang="en-US" sz="1100">
                          <a:solidFill>
                            <a:schemeClr val="bg2"/>
                          </a:solidFill>
                          <a:effectLst/>
                        </a:rPr>
                        <a:t> </a:t>
                      </a:r>
                      <a:endParaRPr lang="en-US" sz="110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b="1" dirty="0">
                          <a:solidFill>
                            <a:schemeClr val="bg2"/>
                          </a:solidFill>
                          <a:effectLst/>
                        </a:rPr>
                        <a:t>3:15 – 6:00 PM    </a:t>
                      </a:r>
                      <a:endParaRPr lang="en-US" sz="1100" b="1" dirty="0" smtClean="0">
                        <a:solidFill>
                          <a:schemeClr val="bg2"/>
                        </a:solidFill>
                        <a:effectLst/>
                      </a:endParaRPr>
                    </a:p>
                    <a:p>
                      <a:pPr marL="0" marR="0">
                        <a:lnSpc>
                          <a:spcPct val="115000"/>
                        </a:lnSpc>
                        <a:spcBef>
                          <a:spcPts val="0"/>
                        </a:spcBef>
                        <a:spcAft>
                          <a:spcPts val="0"/>
                        </a:spcAft>
                      </a:pPr>
                      <a:r>
                        <a:rPr lang="en-US" sz="1100" b="1" dirty="0" smtClean="0">
                          <a:solidFill>
                            <a:schemeClr val="bg2"/>
                          </a:solidFill>
                          <a:effectLst/>
                        </a:rPr>
                        <a:t>Research Training</a:t>
                      </a:r>
                      <a:endParaRPr lang="en-US" sz="1100" b="1" dirty="0">
                        <a:solidFill>
                          <a:schemeClr val="bg2"/>
                        </a:solidFill>
                        <a:effectLst/>
                        <a:latin typeface="Calibri"/>
                        <a:ea typeface="Calibri"/>
                        <a:cs typeface="Times New Roman"/>
                      </a:endParaRPr>
                    </a:p>
                  </a:txBody>
                  <a:tcPr marL="68576" marR="68576" marT="0" marB="0"/>
                </a:tc>
                <a:tc>
                  <a:txBody>
                    <a:bodyPr/>
                    <a:lstStyle/>
                    <a:p>
                      <a:pPr marL="0" marR="0">
                        <a:lnSpc>
                          <a:spcPct val="115000"/>
                        </a:lnSpc>
                        <a:spcBef>
                          <a:spcPts val="0"/>
                        </a:spcBef>
                        <a:spcAft>
                          <a:spcPts val="0"/>
                        </a:spcAft>
                      </a:pPr>
                      <a:r>
                        <a:rPr lang="en-US" sz="1100" b="1" dirty="0">
                          <a:solidFill>
                            <a:schemeClr val="bg2"/>
                          </a:solidFill>
                          <a:effectLst/>
                        </a:rPr>
                        <a:t> </a:t>
                      </a:r>
                      <a:endParaRPr lang="en-US" sz="1100" b="1" dirty="0">
                        <a:solidFill>
                          <a:schemeClr val="bg2"/>
                        </a:solidFill>
                        <a:effectLst/>
                        <a:latin typeface="Calibri"/>
                        <a:ea typeface="Calibri"/>
                        <a:cs typeface="Times New Roman"/>
                      </a:endParaRPr>
                    </a:p>
                  </a:txBody>
                  <a:tcPr marL="68576" marR="68576" marT="0" marB="0"/>
                </a:tc>
              </a:tr>
            </a:tbl>
          </a:graphicData>
        </a:graphic>
      </p:graphicFrame>
      <p:sp>
        <p:nvSpPr>
          <p:cNvPr id="12319" name="Rectangle 6"/>
          <p:cNvSpPr>
            <a:spLocks noChangeArrowheads="1"/>
          </p:cNvSpPr>
          <p:nvPr/>
        </p:nvSpPr>
        <p:spPr bwMode="auto">
          <a:xfrm>
            <a:off x="2179638" y="2386013"/>
            <a:ext cx="9144000" cy="457200"/>
          </a:xfrm>
          <a:prstGeom prst="rect">
            <a:avLst/>
          </a:prstGeom>
          <a:noFill/>
          <a:ln w="12700" cap="sq">
            <a:noFill/>
            <a:miter lim="800000"/>
            <a:headEnd type="none" w="sm" len="sm"/>
            <a:tailEnd type="none" w="sm" len="sm"/>
          </a:ln>
        </p:spPr>
        <p:txBody>
          <a:bodyPr wrap="none" anchor="ctr">
            <a:spAutoFit/>
          </a:bodyPr>
          <a:lstStyle/>
          <a:p>
            <a:pPr eaLnBrk="0" hangingPunct="0"/>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pPr eaLnBrk="1" hangingPunct="1">
              <a:defRPr/>
            </a:pPr>
            <a:r>
              <a:rPr lang="en-US" sz="4000" b="1" dirty="0" smtClean="0">
                <a:solidFill>
                  <a:srgbClr val="FF3300"/>
                </a:solidFill>
                <a:effectLst>
                  <a:outerShdw blurRad="38100" dist="38100" dir="2700000" algn="tl">
                    <a:srgbClr val="000000">
                      <a:alpha val="43137"/>
                    </a:srgbClr>
                  </a:outerShdw>
                </a:effectLst>
              </a:rPr>
              <a:t>Questions regarding RET?</a:t>
            </a:r>
            <a:r>
              <a:rPr lang="en-US" dirty="0">
                <a:solidFill>
                  <a:srgbClr val="FF3300"/>
                </a:solidFill>
                <a:effectLst>
                  <a:outerShdw blurRad="38100" dist="38100" dir="2700000" algn="tl">
                    <a:srgbClr val="000000">
                      <a:alpha val="43137"/>
                    </a:srgbClr>
                  </a:outerShdw>
                </a:effectLst>
              </a:rPr>
              <a:t/>
            </a:r>
            <a:br>
              <a:rPr lang="en-US" dirty="0">
                <a:solidFill>
                  <a:srgbClr val="FF3300"/>
                </a:solidFill>
                <a:effectLst>
                  <a:outerShdw blurRad="38100" dist="38100" dir="2700000" algn="tl">
                    <a:srgbClr val="000000">
                      <a:alpha val="43137"/>
                    </a:srgbClr>
                  </a:outerShdw>
                </a:effectLst>
              </a:rPr>
            </a:br>
            <a:endParaRPr lang="en-US" dirty="0" smtClean="0">
              <a:effectLst>
                <a:outerShdw blurRad="38100" dist="38100" dir="2700000" algn="tl">
                  <a:srgbClr val="000000">
                    <a:alpha val="43137"/>
                  </a:srgbClr>
                </a:outerShdw>
              </a:effectLst>
            </a:endParaRPr>
          </a:p>
        </p:txBody>
      </p:sp>
      <p:sp>
        <p:nvSpPr>
          <p:cNvPr id="58371" name="Rectangle 3"/>
          <p:cNvSpPr>
            <a:spLocks noGrp="1" noChangeArrowheads="1"/>
          </p:cNvSpPr>
          <p:nvPr>
            <p:ph type="subTitle" idx="1"/>
          </p:nvPr>
        </p:nvSpPr>
        <p:spPr>
          <a:xfrm>
            <a:off x="1447800" y="1524000"/>
            <a:ext cx="7010400" cy="2590800"/>
          </a:xfrm>
        </p:spPr>
        <p:txBody>
          <a:bodyPr/>
          <a:lstStyle/>
          <a:p>
            <a:pPr marL="571500" indent="-571500" algn="l" eaLnBrk="1" hangingPunct="1">
              <a:buFont typeface="Arial" panose="020B0604020202020204" pitchFamily="34" charset="0"/>
              <a:buChar char="•"/>
              <a:defRPr/>
            </a:pPr>
            <a:r>
              <a:rPr lang="en-US" sz="3600" dirty="0" smtClean="0">
                <a:solidFill>
                  <a:srgbClr val="FF3300"/>
                </a:solidFill>
                <a:effectLst>
                  <a:outerShdw blurRad="38100" dist="38100" dir="2700000" algn="tl">
                    <a:srgbClr val="C0C0C0"/>
                  </a:outerShdw>
                </a:effectLst>
                <a:latin typeface="+mj-lt"/>
              </a:rPr>
              <a:t>Components?</a:t>
            </a:r>
          </a:p>
          <a:p>
            <a:pPr marL="571500" indent="-571500" algn="l" eaLnBrk="1" hangingPunct="1">
              <a:buFont typeface="Arial" panose="020B0604020202020204" pitchFamily="34" charset="0"/>
              <a:buChar char="•"/>
              <a:defRPr/>
            </a:pPr>
            <a:r>
              <a:rPr lang="en-US" sz="3600" dirty="0" smtClean="0">
                <a:solidFill>
                  <a:srgbClr val="FF3300"/>
                </a:solidFill>
                <a:effectLst>
                  <a:outerShdw blurRad="38100" dist="38100" dir="2700000" algn="tl">
                    <a:srgbClr val="C0C0C0"/>
                  </a:outerShdw>
                </a:effectLst>
                <a:latin typeface="+mj-lt"/>
              </a:rPr>
              <a:t>Key players?</a:t>
            </a:r>
          </a:p>
          <a:p>
            <a:pPr marL="571500" indent="-571500" algn="l" eaLnBrk="1" hangingPunct="1">
              <a:buFont typeface="Arial" panose="020B0604020202020204" pitchFamily="34" charset="0"/>
              <a:buChar char="•"/>
              <a:defRPr/>
            </a:pPr>
            <a:r>
              <a:rPr lang="en-US" sz="3600" dirty="0" smtClean="0">
                <a:solidFill>
                  <a:srgbClr val="FF3300"/>
                </a:solidFill>
                <a:effectLst>
                  <a:outerShdw blurRad="38100" dist="38100" dir="2700000" algn="tl">
                    <a:srgbClr val="C0C0C0"/>
                  </a:outerShdw>
                </a:effectLst>
                <a:latin typeface="+mj-lt"/>
              </a:rPr>
              <a:t>Objectives or benefits?</a:t>
            </a:r>
            <a:r>
              <a:rPr lang="en-US" sz="4400" dirty="0" smtClean="0">
                <a:solidFill>
                  <a:srgbClr val="FF3300"/>
                </a:solidFill>
                <a:effectLst>
                  <a:outerShdw blurRad="38100" dist="38100" dir="2700000" algn="tl">
                    <a:srgbClr val="C0C0C0"/>
                  </a:outerShdw>
                </a:effectLst>
                <a:latin typeface="+mj-lt"/>
              </a:rPr>
              <a:t> </a:t>
            </a:r>
          </a:p>
        </p:txBody>
      </p:sp>
      <p:pic>
        <p:nvPicPr>
          <p:cNvPr id="13316" name="Picture 4" descr="C:\Documents and Settings\xyz\Local Settings\Temporary Internet Files\Content.IE5\JNH3BLWW\MPj04330570000[1].jpg"/>
          <p:cNvPicPr>
            <a:picLocks noChangeAspect="1" noChangeArrowheads="1"/>
          </p:cNvPicPr>
          <p:nvPr/>
        </p:nvPicPr>
        <p:blipFill>
          <a:blip r:embed="rId3" cstate="print"/>
          <a:srcRect/>
          <a:stretch>
            <a:fillRect/>
          </a:stretch>
        </p:blipFill>
        <p:spPr bwMode="auto">
          <a:xfrm>
            <a:off x="3962400" y="4114800"/>
            <a:ext cx="34290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a:t>
            </a:r>
            <a:r>
              <a:rPr lang="en-US" b="1" dirty="0" smtClean="0">
                <a:effectLst>
                  <a:outerShdw blurRad="38100" dist="38100" dir="2700000" algn="tl">
                    <a:srgbClr val="000000">
                      <a:alpha val="43137"/>
                    </a:srgbClr>
                  </a:outerShdw>
                </a:effectLst>
              </a:rPr>
              <a:t>Group  Activity</a:t>
            </a:r>
            <a:endParaRPr lang="en-US" b="1" dirty="0">
              <a:effectLst>
                <a:outerShdw blurRad="38100" dist="38100" dir="2700000" algn="tl">
                  <a:srgbClr val="000000">
                    <a:alpha val="43137"/>
                  </a:srgbClr>
                </a:outerShdw>
              </a:effectLst>
            </a:endParaRPr>
          </a:p>
        </p:txBody>
      </p:sp>
      <p:sp>
        <p:nvSpPr>
          <p:cNvPr id="14339" name="Text Placeholder 2"/>
          <p:cNvSpPr>
            <a:spLocks noGrp="1"/>
          </p:cNvSpPr>
          <p:nvPr>
            <p:ph type="body" idx="1"/>
          </p:nvPr>
        </p:nvSpPr>
        <p:spPr>
          <a:xfrm>
            <a:off x="457200" y="1219200"/>
            <a:ext cx="4267200" cy="1371600"/>
          </a:xfrm>
        </p:spPr>
        <p:txBody>
          <a:bodyPr/>
          <a:lstStyle/>
          <a:p>
            <a:r>
              <a:rPr lang="en-US" altLang="en-US" smtClean="0"/>
              <a:t>      </a:t>
            </a:r>
            <a:endParaRPr lang="en-US" altLang="en-US" sz="2100" smtClean="0"/>
          </a:p>
        </p:txBody>
      </p:sp>
      <p:sp>
        <p:nvSpPr>
          <p:cNvPr id="14340" name="Text Placeholder 4"/>
          <p:cNvSpPr>
            <a:spLocks noGrp="1"/>
          </p:cNvSpPr>
          <p:nvPr>
            <p:ph type="body" sz="quarter" idx="3"/>
          </p:nvPr>
        </p:nvSpPr>
        <p:spPr>
          <a:xfrm>
            <a:off x="3505200" y="1143000"/>
            <a:ext cx="5181600" cy="762000"/>
          </a:xfrm>
        </p:spPr>
        <p:txBody>
          <a:bodyPr/>
          <a:lstStyle/>
          <a:p>
            <a:r>
              <a:rPr lang="en-US" altLang="en-US" smtClean="0"/>
              <a:t>Working in two groups, you will do the following activity:</a:t>
            </a:r>
          </a:p>
        </p:txBody>
      </p:sp>
      <p:sp>
        <p:nvSpPr>
          <p:cNvPr id="14341" name="Content Placeholder 5"/>
          <p:cNvSpPr>
            <a:spLocks noGrp="1"/>
          </p:cNvSpPr>
          <p:nvPr>
            <p:ph sz="quarter" idx="4"/>
          </p:nvPr>
        </p:nvSpPr>
        <p:spPr>
          <a:xfrm>
            <a:off x="3429000" y="2174875"/>
            <a:ext cx="5486400" cy="3616325"/>
          </a:xfrm>
        </p:spPr>
        <p:txBody>
          <a:bodyPr/>
          <a:lstStyle/>
          <a:p>
            <a:pPr marL="0" indent="0">
              <a:defRPr/>
            </a:pPr>
            <a:r>
              <a:rPr lang="en-US" b="1" dirty="0" smtClean="0"/>
              <a:t>Consider the mission to send a manned spacecraft to Mars</a:t>
            </a:r>
            <a:r>
              <a:rPr lang="en-US" dirty="0" smtClean="0"/>
              <a:t>.</a:t>
            </a:r>
          </a:p>
          <a:p>
            <a:pPr marL="457200" indent="-457200">
              <a:buClr>
                <a:schemeClr val="bg1">
                  <a:lumMod val="50000"/>
                </a:schemeClr>
              </a:buClr>
              <a:buSzPct val="65000"/>
              <a:buFont typeface="Wingdings" pitchFamily="2" charset="2"/>
              <a:buChar char="q"/>
              <a:defRPr/>
            </a:pPr>
            <a:r>
              <a:rPr lang="en-US" sz="1800" dirty="0" smtClean="0"/>
              <a:t>What are the physiological stresses on the body caused by lengthy space travel under conditions of microgravity?  Research and identify some of them.  (Brainstorm or use your phone or laptops to research.)</a:t>
            </a:r>
          </a:p>
          <a:p>
            <a:pPr marL="457200" indent="-457200">
              <a:buClr>
                <a:schemeClr val="bg1">
                  <a:lumMod val="50000"/>
                </a:schemeClr>
              </a:buClr>
              <a:buSzPct val="65000"/>
              <a:buFont typeface="Wingdings" pitchFamily="2" charset="2"/>
              <a:buChar char="q"/>
              <a:defRPr/>
            </a:pPr>
            <a:r>
              <a:rPr lang="en-US" sz="1800" dirty="0" smtClean="0"/>
              <a:t>Prioritize the top 3 you have identified.</a:t>
            </a:r>
          </a:p>
          <a:p>
            <a:pPr marL="457200" indent="-457200">
              <a:buClr>
                <a:schemeClr val="bg1">
                  <a:lumMod val="50000"/>
                </a:schemeClr>
              </a:buClr>
              <a:buSzPct val="65000"/>
              <a:buFont typeface="Wingdings" pitchFamily="2" charset="2"/>
              <a:buChar char="q"/>
              <a:defRPr/>
            </a:pPr>
            <a:r>
              <a:rPr lang="en-US" sz="1800" dirty="0" smtClean="0"/>
              <a:t>Develop a system, regiment, or design products that will counter the effects of the physiological stresses caused by microgravity and describe how the system, regiment or products are utilized to produce the desired outcomes. </a:t>
            </a:r>
          </a:p>
        </p:txBody>
      </p:sp>
      <p:pic>
        <p:nvPicPr>
          <p:cNvPr id="14342" name="Picture 2" descr="C:\Users\Debbie\Dropbox\Microsoft Clip Organizer\j0422122.jpg"/>
          <p:cNvPicPr>
            <a:picLocks noGrp="1" noChangeAspect="1" noChangeArrowheads="1"/>
          </p:cNvPicPr>
          <p:nvPr>
            <p:ph sz="half" idx="2"/>
          </p:nvPr>
        </p:nvPicPr>
        <p:blipFill>
          <a:blip r:embed="rId2" cstate="print"/>
          <a:srcRect/>
          <a:stretch>
            <a:fillRect/>
          </a:stretch>
        </p:blipFill>
        <p:spPr>
          <a:xfrm>
            <a:off x="762000" y="1066800"/>
            <a:ext cx="2590800" cy="2133600"/>
          </a:xfrm>
          <a:noFill/>
        </p:spPr>
      </p:pic>
      <p:pic>
        <p:nvPicPr>
          <p:cNvPr id="14343" name="Picture 8" descr="C:\Users\Debbie\AppData\Local\Microsoft\Windows\Temporary Internet Files\Content.IE5\GO4RKN9Z\MC900083557[1].wmf"/>
          <p:cNvPicPr>
            <a:picLocks noChangeAspect="1" noChangeArrowheads="1"/>
          </p:cNvPicPr>
          <p:nvPr/>
        </p:nvPicPr>
        <p:blipFill>
          <a:blip r:embed="rId3" cstate="print"/>
          <a:srcRect/>
          <a:stretch>
            <a:fillRect/>
          </a:stretch>
        </p:blipFill>
        <p:spPr bwMode="auto">
          <a:xfrm>
            <a:off x="1524000" y="3733800"/>
            <a:ext cx="1835150" cy="1571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0" y="609600"/>
            <a:ext cx="4343400" cy="1219200"/>
          </a:xfrm>
        </p:spPr>
        <p:txBody>
          <a:bodyPr/>
          <a:lstStyle/>
          <a:p>
            <a:pPr algn="ctr">
              <a:defRPr/>
            </a:pPr>
            <a:r>
              <a:rPr lang="en-US" sz="3600" dirty="0" smtClean="0">
                <a:effectLst>
                  <a:outerShdw blurRad="38100" dist="38100" dir="2700000" algn="tl">
                    <a:srgbClr val="000000">
                      <a:alpha val="43137"/>
                    </a:srgbClr>
                  </a:outerShdw>
                </a:effectLst>
              </a:rPr>
              <a:t>Agenda for Today’s RET Informational Meeting</a:t>
            </a:r>
            <a:endParaRPr lang="en-US" sz="3600" dirty="0">
              <a:effectLst>
                <a:outerShdw blurRad="38100" dist="38100" dir="2700000" algn="tl">
                  <a:srgbClr val="000000">
                    <a:alpha val="43137"/>
                  </a:srgbClr>
                </a:outerShdw>
              </a:effectLst>
            </a:endParaRPr>
          </a:p>
        </p:txBody>
      </p:sp>
      <p:pic>
        <p:nvPicPr>
          <p:cNvPr id="4099" name="Picture 8" descr="C:\Users\Liberid\AppData\Local\Microsoft\Windows\Temporary Internet Files\Content.IE5\VVN3O128\MC900195344[1].wmf"/>
          <p:cNvPicPr>
            <a:picLocks noGrp="1" noChangeAspect="1" noChangeArrowheads="1"/>
          </p:cNvPicPr>
          <p:nvPr>
            <p:ph idx="1"/>
          </p:nvPr>
        </p:nvPicPr>
        <p:blipFill>
          <a:blip r:embed="rId2" cstate="print"/>
          <a:srcRect/>
          <a:stretch>
            <a:fillRect/>
          </a:stretch>
        </p:blipFill>
        <p:spPr>
          <a:xfrm>
            <a:off x="1600200" y="1458972"/>
            <a:ext cx="2438400" cy="2366904"/>
          </a:xfrm>
          <a:noFill/>
        </p:spPr>
      </p:pic>
      <p:sp>
        <p:nvSpPr>
          <p:cNvPr id="4100" name="TextBox 7"/>
          <p:cNvSpPr txBox="1">
            <a:spLocks noChangeArrowheads="1"/>
          </p:cNvSpPr>
          <p:nvPr/>
        </p:nvSpPr>
        <p:spPr bwMode="auto">
          <a:xfrm>
            <a:off x="3505200" y="2819400"/>
            <a:ext cx="5410200" cy="3348609"/>
          </a:xfrm>
          <a:prstGeom prst="rect">
            <a:avLst/>
          </a:prstGeom>
          <a:noFill/>
          <a:ln w="9525">
            <a:noFill/>
            <a:miter lim="800000"/>
            <a:headEnd/>
            <a:tailEnd/>
          </a:ln>
        </p:spPr>
        <p:txBody>
          <a:bodyPr>
            <a:spAutoFit/>
          </a:bodyPr>
          <a:lstStyle/>
          <a:p>
            <a:pPr marL="457200" indent="-457200" eaLnBrk="0" hangingPunct="0">
              <a:spcBef>
                <a:spcPct val="20000"/>
              </a:spcBef>
              <a:buClr>
                <a:srgbClr val="FF3300"/>
              </a:buClr>
              <a:buSzPct val="80000"/>
            </a:pPr>
            <a:r>
              <a:rPr lang="en-US" altLang="en-US" sz="2800" dirty="0">
                <a:solidFill>
                  <a:schemeClr val="bg2"/>
                </a:solidFill>
                <a:latin typeface="Arial" charset="0"/>
              </a:rPr>
              <a:t> </a:t>
            </a:r>
          </a:p>
          <a:p>
            <a:pPr marL="457200" indent="-457200" eaLnBrk="0" hangingPunct="0">
              <a:spcBef>
                <a:spcPct val="20000"/>
              </a:spcBef>
              <a:buSzPct val="100000"/>
              <a:buFontTx/>
              <a:buChar char="•"/>
            </a:pPr>
            <a:r>
              <a:rPr lang="en-US" altLang="en-US" sz="1800" b="1" dirty="0">
                <a:solidFill>
                  <a:schemeClr val="bg2"/>
                </a:solidFill>
                <a:latin typeface="Arial" charset="0"/>
              </a:rPr>
              <a:t>Greetings and Refreshments</a:t>
            </a:r>
            <a:r>
              <a:rPr lang="en-US" altLang="en-US" sz="1800" dirty="0">
                <a:solidFill>
                  <a:schemeClr val="bg2"/>
                </a:solidFill>
                <a:latin typeface="Arial" charset="0"/>
              </a:rPr>
              <a:t> (20-25 minutes) </a:t>
            </a:r>
            <a:r>
              <a:rPr lang="en-US" altLang="en-US" sz="1800" dirty="0" smtClean="0">
                <a:solidFill>
                  <a:schemeClr val="bg2"/>
                </a:solidFill>
                <a:latin typeface="Arial" charset="0"/>
              </a:rPr>
              <a:t>4:30  </a:t>
            </a:r>
            <a:r>
              <a:rPr lang="en-US" altLang="en-US" sz="1800" dirty="0">
                <a:solidFill>
                  <a:schemeClr val="bg2"/>
                </a:solidFill>
                <a:latin typeface="Arial" charset="0"/>
              </a:rPr>
              <a:t>- </a:t>
            </a:r>
            <a:r>
              <a:rPr lang="en-US" altLang="en-US" sz="1800" dirty="0" smtClean="0">
                <a:solidFill>
                  <a:schemeClr val="bg2"/>
                </a:solidFill>
                <a:latin typeface="Arial" charset="0"/>
              </a:rPr>
              <a:t>4:45 </a:t>
            </a:r>
            <a:r>
              <a:rPr lang="en-US" altLang="en-US" sz="1800" dirty="0">
                <a:solidFill>
                  <a:schemeClr val="bg2"/>
                </a:solidFill>
                <a:latin typeface="Arial" charset="0"/>
              </a:rPr>
              <a:t>PM, Old </a:t>
            </a:r>
            <a:r>
              <a:rPr lang="en-US" altLang="en-US" sz="1800" dirty="0" err="1">
                <a:solidFill>
                  <a:schemeClr val="bg2"/>
                </a:solidFill>
                <a:latin typeface="Arial" charset="0"/>
              </a:rPr>
              <a:t>Chem</a:t>
            </a:r>
            <a:r>
              <a:rPr lang="en-US" altLang="en-US" sz="1800" dirty="0">
                <a:solidFill>
                  <a:schemeClr val="bg2"/>
                </a:solidFill>
                <a:latin typeface="Arial" charset="0"/>
              </a:rPr>
              <a:t>, </a:t>
            </a:r>
            <a:r>
              <a:rPr lang="en-US" altLang="en-US" sz="1800" dirty="0" smtClean="0">
                <a:solidFill>
                  <a:schemeClr val="bg2"/>
                </a:solidFill>
                <a:latin typeface="Arial" charset="0"/>
              </a:rPr>
              <a:t>840</a:t>
            </a:r>
            <a:endParaRPr lang="en-US" altLang="en-US" sz="1800" dirty="0">
              <a:solidFill>
                <a:schemeClr val="bg2"/>
              </a:solidFill>
              <a:latin typeface="Arial" charset="0"/>
            </a:endParaRPr>
          </a:p>
          <a:p>
            <a:pPr marL="457200" indent="-457200" eaLnBrk="0" hangingPunct="0">
              <a:spcBef>
                <a:spcPct val="20000"/>
              </a:spcBef>
              <a:buSzPct val="100000"/>
              <a:buFontTx/>
              <a:buChar char="•"/>
            </a:pPr>
            <a:r>
              <a:rPr lang="en-US" altLang="en-US" sz="1800" b="1" dirty="0">
                <a:solidFill>
                  <a:schemeClr val="bg2"/>
                </a:solidFill>
                <a:latin typeface="Arial" charset="0"/>
              </a:rPr>
              <a:t>Introduction Activity</a:t>
            </a:r>
            <a:r>
              <a:rPr lang="en-US" altLang="en-US" sz="1800" dirty="0">
                <a:solidFill>
                  <a:schemeClr val="bg2"/>
                </a:solidFill>
                <a:latin typeface="Arial" charset="0"/>
              </a:rPr>
              <a:t> </a:t>
            </a:r>
            <a:r>
              <a:rPr lang="en-US" altLang="en-US" sz="1800" dirty="0" smtClean="0">
                <a:solidFill>
                  <a:schemeClr val="bg2"/>
                </a:solidFill>
                <a:latin typeface="Arial" charset="0"/>
              </a:rPr>
              <a:t>(20 </a:t>
            </a:r>
            <a:r>
              <a:rPr lang="en-US" altLang="en-US" sz="1800" dirty="0">
                <a:solidFill>
                  <a:schemeClr val="bg2"/>
                </a:solidFill>
                <a:latin typeface="Arial" charset="0"/>
              </a:rPr>
              <a:t>min.) </a:t>
            </a:r>
            <a:r>
              <a:rPr lang="en-US" altLang="en-US" sz="1800" dirty="0" smtClean="0">
                <a:solidFill>
                  <a:schemeClr val="bg2"/>
                </a:solidFill>
                <a:latin typeface="Arial" charset="0"/>
              </a:rPr>
              <a:t>4:45- </a:t>
            </a:r>
            <a:r>
              <a:rPr lang="en-US" altLang="en-US" sz="1800" dirty="0" smtClean="0">
                <a:solidFill>
                  <a:schemeClr val="bg2"/>
                </a:solidFill>
                <a:latin typeface="Arial" charset="0"/>
              </a:rPr>
              <a:t>5:15 </a:t>
            </a:r>
            <a:r>
              <a:rPr lang="en-US" altLang="en-US" sz="1800" dirty="0">
                <a:solidFill>
                  <a:schemeClr val="bg2"/>
                </a:solidFill>
                <a:latin typeface="Arial" charset="0"/>
              </a:rPr>
              <a:t>PM, </a:t>
            </a:r>
          </a:p>
          <a:p>
            <a:pPr marL="457200" indent="-457200" eaLnBrk="0" hangingPunct="0">
              <a:spcBef>
                <a:spcPct val="20000"/>
              </a:spcBef>
              <a:buSzPct val="100000"/>
              <a:buFontTx/>
              <a:buChar char="•"/>
            </a:pPr>
            <a:r>
              <a:rPr lang="en-US" altLang="en-US" sz="1800" b="1" dirty="0">
                <a:solidFill>
                  <a:schemeClr val="bg2"/>
                </a:solidFill>
                <a:latin typeface="Arial" charset="0"/>
              </a:rPr>
              <a:t>Informational Power Point Session</a:t>
            </a:r>
            <a:r>
              <a:rPr lang="en-US" altLang="en-US" sz="1800" dirty="0">
                <a:solidFill>
                  <a:schemeClr val="bg2"/>
                </a:solidFill>
                <a:latin typeface="Arial" charset="0"/>
              </a:rPr>
              <a:t>  (15 min.) </a:t>
            </a:r>
            <a:r>
              <a:rPr lang="en-US" altLang="en-US" sz="1800" dirty="0" smtClean="0">
                <a:solidFill>
                  <a:schemeClr val="bg2"/>
                </a:solidFill>
                <a:latin typeface="Arial" charset="0"/>
              </a:rPr>
              <a:t>5:15 </a:t>
            </a:r>
            <a:r>
              <a:rPr lang="en-US" altLang="en-US" sz="1800" dirty="0">
                <a:solidFill>
                  <a:schemeClr val="bg2"/>
                </a:solidFill>
                <a:latin typeface="Arial" charset="0"/>
              </a:rPr>
              <a:t>– </a:t>
            </a:r>
            <a:r>
              <a:rPr lang="en-US" altLang="en-US" sz="1800" dirty="0" smtClean="0">
                <a:solidFill>
                  <a:schemeClr val="bg2"/>
                </a:solidFill>
                <a:latin typeface="Arial" charset="0"/>
              </a:rPr>
              <a:t>5:30 PM</a:t>
            </a:r>
            <a:endParaRPr lang="en-US" altLang="en-US" sz="1800" dirty="0">
              <a:solidFill>
                <a:schemeClr val="bg2"/>
              </a:solidFill>
              <a:latin typeface="Arial" charset="0"/>
            </a:endParaRPr>
          </a:p>
          <a:p>
            <a:pPr marL="457200" indent="-457200" eaLnBrk="0" hangingPunct="0">
              <a:spcBef>
                <a:spcPct val="20000"/>
              </a:spcBef>
              <a:buSzPct val="100000"/>
              <a:buFontTx/>
              <a:buChar char="•"/>
            </a:pPr>
            <a:r>
              <a:rPr lang="en-US" altLang="en-US" sz="1800" b="1" dirty="0">
                <a:solidFill>
                  <a:schemeClr val="bg2"/>
                </a:solidFill>
                <a:latin typeface="Arial" charset="0"/>
              </a:rPr>
              <a:t>Questions and Answers</a:t>
            </a:r>
            <a:r>
              <a:rPr lang="en-US" altLang="en-US" sz="1800" dirty="0">
                <a:solidFill>
                  <a:schemeClr val="bg2"/>
                </a:solidFill>
                <a:latin typeface="Arial" charset="0"/>
              </a:rPr>
              <a:t>  (</a:t>
            </a:r>
            <a:r>
              <a:rPr lang="en-US" altLang="en-US" sz="1800" dirty="0" smtClean="0">
                <a:solidFill>
                  <a:schemeClr val="bg2"/>
                </a:solidFill>
                <a:latin typeface="Arial" charset="0"/>
              </a:rPr>
              <a:t>15 </a:t>
            </a:r>
            <a:r>
              <a:rPr lang="en-US" altLang="en-US" sz="1800" dirty="0">
                <a:solidFill>
                  <a:schemeClr val="bg2"/>
                </a:solidFill>
                <a:latin typeface="Arial" charset="0"/>
              </a:rPr>
              <a:t>min.) </a:t>
            </a:r>
            <a:r>
              <a:rPr lang="en-US" altLang="en-US" sz="1800" dirty="0" smtClean="0">
                <a:solidFill>
                  <a:schemeClr val="bg2"/>
                </a:solidFill>
                <a:latin typeface="Arial" charset="0"/>
              </a:rPr>
              <a:t>5:30 </a:t>
            </a:r>
            <a:r>
              <a:rPr lang="en-US" altLang="en-US" sz="1800" dirty="0">
                <a:solidFill>
                  <a:schemeClr val="bg2"/>
                </a:solidFill>
                <a:latin typeface="Arial" charset="0"/>
              </a:rPr>
              <a:t>– </a:t>
            </a:r>
            <a:r>
              <a:rPr lang="en-US" altLang="en-US" sz="1800" dirty="0" smtClean="0">
                <a:solidFill>
                  <a:schemeClr val="bg2"/>
                </a:solidFill>
                <a:latin typeface="Arial" charset="0"/>
              </a:rPr>
              <a:t>5:45 PM</a:t>
            </a:r>
            <a:endParaRPr lang="en-US" altLang="en-US" sz="1800" dirty="0">
              <a:solidFill>
                <a:schemeClr val="bg2"/>
              </a:solidFill>
              <a:latin typeface="Arial" charset="0"/>
            </a:endParaRPr>
          </a:p>
          <a:p>
            <a:pPr marL="457200" indent="-457200" eaLnBrk="0" hangingPunct="0">
              <a:spcBef>
                <a:spcPct val="20000"/>
              </a:spcBef>
              <a:buSzPct val="100000"/>
              <a:buFontTx/>
              <a:buChar char="•"/>
            </a:pPr>
            <a:r>
              <a:rPr lang="en-US" altLang="en-US" sz="1800" b="1" dirty="0">
                <a:solidFill>
                  <a:schemeClr val="bg2"/>
                </a:solidFill>
                <a:latin typeface="Arial" charset="0"/>
              </a:rPr>
              <a:t>Group Activity</a:t>
            </a:r>
            <a:r>
              <a:rPr lang="en-US" altLang="en-US" sz="1800" dirty="0">
                <a:solidFill>
                  <a:schemeClr val="bg2"/>
                </a:solidFill>
                <a:latin typeface="Arial" charset="0"/>
              </a:rPr>
              <a:t> ( 30 </a:t>
            </a:r>
            <a:r>
              <a:rPr lang="en-US" altLang="en-US" sz="1800" dirty="0" smtClean="0">
                <a:solidFill>
                  <a:schemeClr val="bg2"/>
                </a:solidFill>
                <a:latin typeface="Arial" charset="0"/>
              </a:rPr>
              <a:t>minutes</a:t>
            </a:r>
            <a:r>
              <a:rPr lang="en-US" altLang="en-US" sz="1800" dirty="0">
                <a:solidFill>
                  <a:schemeClr val="bg2"/>
                </a:solidFill>
                <a:latin typeface="Arial" charset="0"/>
              </a:rPr>
              <a:t>) </a:t>
            </a:r>
            <a:r>
              <a:rPr lang="en-US" altLang="en-US" sz="1800" dirty="0" smtClean="0">
                <a:solidFill>
                  <a:schemeClr val="bg2"/>
                </a:solidFill>
                <a:latin typeface="Arial" charset="0"/>
              </a:rPr>
              <a:t>5:45 </a:t>
            </a:r>
            <a:r>
              <a:rPr lang="en-US" altLang="en-US" sz="1800" dirty="0">
                <a:solidFill>
                  <a:schemeClr val="bg2"/>
                </a:solidFill>
                <a:latin typeface="Arial" charset="0"/>
              </a:rPr>
              <a:t>– </a:t>
            </a:r>
            <a:r>
              <a:rPr lang="en-US" altLang="en-US" sz="1800" dirty="0" smtClean="0">
                <a:solidFill>
                  <a:schemeClr val="bg2"/>
                </a:solidFill>
                <a:latin typeface="Arial" charset="0"/>
              </a:rPr>
              <a:t>6:15 </a:t>
            </a:r>
            <a:r>
              <a:rPr lang="en-US" altLang="en-US" sz="1800" dirty="0" smtClean="0">
                <a:solidFill>
                  <a:schemeClr val="bg2"/>
                </a:solidFill>
                <a:latin typeface="Arial" charset="0"/>
              </a:rPr>
              <a:t>PM</a:t>
            </a:r>
          </a:p>
          <a:p>
            <a:pPr marL="457200" indent="-457200" eaLnBrk="0" hangingPunct="0">
              <a:spcBef>
                <a:spcPct val="20000"/>
              </a:spcBef>
              <a:buSzPct val="100000"/>
              <a:buFontTx/>
              <a:buChar char="•"/>
            </a:pPr>
            <a:r>
              <a:rPr lang="en-US" altLang="en-US" sz="1800" dirty="0" smtClean="0">
                <a:solidFill>
                  <a:schemeClr val="bg2"/>
                </a:solidFill>
                <a:latin typeface="Arial" charset="0"/>
              </a:rPr>
              <a:t>(If time permits.)</a:t>
            </a:r>
            <a:endParaRPr lang="en-US" altLang="en-US" sz="1800" dirty="0">
              <a:solidFill>
                <a:schemeClr val="bg2"/>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304800"/>
            <a:ext cx="7239000" cy="685800"/>
          </a:xfrm>
        </p:spPr>
        <p:txBody>
          <a:bodyPr/>
          <a:lstStyle/>
          <a:p>
            <a:pPr>
              <a:defRPr/>
            </a:pPr>
            <a:r>
              <a:rPr lang="en-US" dirty="0" smtClean="0">
                <a:effectLst>
                  <a:outerShdw blurRad="38100" dist="38100" dir="2700000" algn="tl">
                    <a:srgbClr val="000000">
                      <a:alpha val="43137"/>
                    </a:srgbClr>
                  </a:outerShdw>
                </a:effectLst>
              </a:rPr>
              <a:t>Introduction Activity</a:t>
            </a:r>
            <a:endParaRPr lang="en-US" dirty="0">
              <a:effectLst>
                <a:outerShdw blurRad="38100" dist="38100" dir="2700000" algn="tl">
                  <a:srgbClr val="000000">
                    <a:alpha val="43137"/>
                  </a:srgbClr>
                </a:outerShdw>
              </a:effectLst>
            </a:endParaRPr>
          </a:p>
        </p:txBody>
      </p:sp>
      <p:sp>
        <p:nvSpPr>
          <p:cNvPr id="5125" name="Content Placeholder 9"/>
          <p:cNvSpPr>
            <a:spLocks noGrp="1"/>
          </p:cNvSpPr>
          <p:nvPr>
            <p:ph sz="half" idx="1"/>
          </p:nvPr>
        </p:nvSpPr>
        <p:spPr>
          <a:xfrm>
            <a:off x="990600" y="1371600"/>
            <a:ext cx="4983163" cy="4953000"/>
          </a:xfrm>
        </p:spPr>
        <p:txBody>
          <a:bodyPr/>
          <a:lstStyle/>
          <a:p>
            <a:pPr marL="0" indent="346075">
              <a:defRPr/>
            </a:pPr>
            <a:r>
              <a:rPr lang="en-US" altLang="en-US" sz="2400" dirty="0" smtClean="0"/>
              <a:t>You have 30 seconds to decide which 2 of the following items you will ask of each other. Then interview each other for 30 sec/person:</a:t>
            </a:r>
          </a:p>
          <a:p>
            <a:pPr marL="0" indent="346075">
              <a:buClr>
                <a:srgbClr val="C00000"/>
              </a:buClr>
              <a:buSzPct val="95000"/>
              <a:buFont typeface="Wingdings" pitchFamily="2" charset="2"/>
              <a:buChar char="Ø"/>
              <a:defRPr/>
            </a:pPr>
            <a:r>
              <a:rPr lang="en-US" altLang="en-US" sz="2000" dirty="0" smtClean="0"/>
              <a:t>Name, school and grade level.</a:t>
            </a:r>
          </a:p>
          <a:p>
            <a:pPr marL="0" indent="346075">
              <a:buClr>
                <a:srgbClr val="C00000"/>
              </a:buClr>
              <a:buSzPct val="95000"/>
              <a:buFont typeface="Wingdings" pitchFamily="2" charset="2"/>
              <a:buChar char="Ø"/>
              <a:defRPr/>
            </a:pPr>
            <a:r>
              <a:rPr lang="en-US" altLang="en-US" sz="2000" dirty="0" smtClean="0"/>
              <a:t>Greatest ongoing challenge you face</a:t>
            </a:r>
          </a:p>
          <a:p>
            <a:pPr marL="0" indent="0">
              <a:buClr>
                <a:srgbClr val="C00000"/>
              </a:buClr>
              <a:buSzPct val="95000"/>
              <a:defRPr/>
            </a:pPr>
            <a:r>
              <a:rPr lang="en-US" altLang="en-US" sz="2000" dirty="0"/>
              <a:t> </a:t>
            </a:r>
            <a:r>
              <a:rPr lang="en-US" altLang="en-US" sz="2000" dirty="0" smtClean="0"/>
              <a:t>     as a teacher.</a:t>
            </a:r>
          </a:p>
          <a:p>
            <a:pPr marL="0" indent="346075">
              <a:buClr>
                <a:srgbClr val="C00000"/>
              </a:buClr>
              <a:buSzPct val="95000"/>
              <a:buFont typeface="Wingdings" pitchFamily="2" charset="2"/>
              <a:buChar char="Ø"/>
              <a:defRPr/>
            </a:pPr>
            <a:r>
              <a:rPr lang="en-US" altLang="en-US" sz="2000" dirty="0" smtClean="0"/>
              <a:t>3 adjectives that best describe you as</a:t>
            </a:r>
          </a:p>
          <a:p>
            <a:pPr marL="0" indent="0">
              <a:buClr>
                <a:srgbClr val="C00000"/>
              </a:buClr>
              <a:buSzPct val="95000"/>
              <a:defRPr/>
            </a:pPr>
            <a:r>
              <a:rPr lang="en-US" altLang="en-US" sz="2000" dirty="0"/>
              <a:t> </a:t>
            </a:r>
            <a:r>
              <a:rPr lang="en-US" altLang="en-US" sz="2000" dirty="0" smtClean="0"/>
              <a:t>     an educator.</a:t>
            </a:r>
          </a:p>
          <a:p>
            <a:pPr marL="0" indent="346075">
              <a:buClr>
                <a:srgbClr val="C00000"/>
              </a:buClr>
              <a:buSzPct val="95000"/>
              <a:buFont typeface="Wingdings" pitchFamily="2" charset="2"/>
              <a:buChar char="Ø"/>
              <a:defRPr/>
            </a:pPr>
            <a:r>
              <a:rPr lang="en-US" altLang="en-US" sz="2000" dirty="0" smtClean="0"/>
              <a:t>What drew you to apply to RET.</a:t>
            </a:r>
          </a:p>
          <a:p>
            <a:pPr marL="0" indent="346075">
              <a:buClr>
                <a:srgbClr val="C00000"/>
              </a:buClr>
              <a:buSzPct val="95000"/>
              <a:buFont typeface="Wingdings" pitchFamily="2" charset="2"/>
              <a:buChar char="Ø"/>
              <a:defRPr/>
            </a:pPr>
            <a:r>
              <a:rPr lang="en-US" altLang="en-US" sz="2000" dirty="0" smtClean="0"/>
              <a:t>What you biggest priority is as an</a:t>
            </a:r>
          </a:p>
          <a:p>
            <a:pPr marL="0" indent="0">
              <a:buClr>
                <a:srgbClr val="C00000"/>
              </a:buClr>
              <a:buSzPct val="95000"/>
              <a:defRPr/>
            </a:pPr>
            <a:r>
              <a:rPr lang="en-US" altLang="en-US" sz="2000" dirty="0" smtClean="0"/>
              <a:t>                                 educator.</a:t>
            </a:r>
          </a:p>
          <a:p>
            <a:pPr marL="0" indent="346075">
              <a:defRPr/>
            </a:pPr>
            <a:endParaRPr lang="en-US" altLang="en-US" dirty="0" smtClean="0"/>
          </a:p>
        </p:txBody>
      </p:sp>
      <p:sp>
        <p:nvSpPr>
          <p:cNvPr id="5124" name="Text Placeholder 6"/>
          <p:cNvSpPr>
            <a:spLocks noGrp="1"/>
          </p:cNvSpPr>
          <p:nvPr>
            <p:ph sz="half" idx="2"/>
          </p:nvPr>
        </p:nvSpPr>
        <p:spPr>
          <a:xfrm>
            <a:off x="5715000" y="1600200"/>
            <a:ext cx="3200400" cy="4191000"/>
          </a:xfrm>
        </p:spPr>
        <p:txBody>
          <a:bodyPr/>
          <a:lstStyle/>
          <a:p>
            <a:pPr marL="0" indent="0"/>
            <a:r>
              <a:rPr lang="en-US" altLang="en-US" sz="2400" smtClean="0"/>
              <a:t>    You will take turns introducing each other to the group.</a:t>
            </a:r>
          </a:p>
          <a:p>
            <a:pPr marL="0" indent="0"/>
            <a:r>
              <a:rPr lang="en-US" altLang="en-US" sz="2400" smtClean="0"/>
              <a:t>     (30 secs/person)</a:t>
            </a:r>
          </a:p>
        </p:txBody>
      </p:sp>
      <p:sp>
        <p:nvSpPr>
          <p:cNvPr id="2" name="Text Placeholder 8"/>
          <p:cNvSpPr>
            <a:spLocks noGrp="1"/>
          </p:cNvSpPr>
          <p:nvPr>
            <p:ph type="body" sz="quarter" idx="4294967295"/>
          </p:nvPr>
        </p:nvSpPr>
        <p:spPr>
          <a:xfrm>
            <a:off x="304800" y="914400"/>
            <a:ext cx="4041775" cy="609600"/>
          </a:xfrm>
        </p:spPr>
        <p:txBody>
          <a:bodyPr/>
          <a:lstStyle/>
          <a:p>
            <a:pPr marL="0" indent="0" algn="ctr"/>
            <a:r>
              <a:rPr lang="en-US" altLang="en-US" sz="2800" u="sng" smtClean="0"/>
              <a:t>Form two groups</a:t>
            </a:r>
            <a:r>
              <a:rPr lang="en-US" altLang="en-US" sz="2800" smtClean="0"/>
              <a:t>:</a:t>
            </a:r>
          </a:p>
        </p:txBody>
      </p:sp>
      <p:pic>
        <p:nvPicPr>
          <p:cNvPr id="5126" name="Picture 2" descr="C:\Users\Debbie\AppData\Local\Microsoft\Windows\Temporary Internet Files\Content.IE5\GO4RKN9Z\MC900056197[1].wmf"/>
          <p:cNvPicPr>
            <a:picLocks noChangeAspect="1" noChangeArrowheads="1"/>
          </p:cNvPicPr>
          <p:nvPr/>
        </p:nvPicPr>
        <p:blipFill>
          <a:blip r:embed="rId2" cstate="print"/>
          <a:srcRect/>
          <a:stretch>
            <a:fillRect/>
          </a:stretch>
        </p:blipFill>
        <p:spPr bwMode="auto">
          <a:xfrm>
            <a:off x="6477000" y="3859213"/>
            <a:ext cx="1828800" cy="1892300"/>
          </a:xfrm>
          <a:prstGeom prst="rect">
            <a:avLst/>
          </a:prstGeom>
          <a:noFill/>
          <a:ln w="9525">
            <a:noFill/>
            <a:miter lim="800000"/>
            <a:headEnd/>
            <a:tailEnd/>
          </a:ln>
        </p:spPr>
      </p:pic>
      <p:pic>
        <p:nvPicPr>
          <p:cNvPr id="5127" name="Picture 6" descr="C:\Users\Debbie\AppData\Local\Microsoft\Windows\Temporary Internet Files\Content.IE5\W0ZSUBP6\MC900056213[1].wmf"/>
          <p:cNvPicPr>
            <a:picLocks noChangeAspect="1" noChangeArrowheads="1"/>
          </p:cNvPicPr>
          <p:nvPr/>
        </p:nvPicPr>
        <p:blipFill>
          <a:blip r:embed="rId3" cstate="print"/>
          <a:srcRect/>
          <a:stretch>
            <a:fillRect/>
          </a:stretch>
        </p:blipFill>
        <p:spPr bwMode="auto">
          <a:xfrm>
            <a:off x="5943600" y="304799"/>
            <a:ext cx="1219200" cy="12231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00200" y="762000"/>
            <a:ext cx="4800600" cy="1371600"/>
          </a:xfrm>
        </p:spPr>
        <p:txBody>
          <a:bodyPr/>
          <a:lstStyle/>
          <a:p>
            <a:pPr algn="ctr">
              <a:defRPr/>
            </a:pPr>
            <a:r>
              <a:rPr lang="en-US" sz="3600" dirty="0" smtClean="0">
                <a:effectLst>
                  <a:outerShdw blurRad="38100" dist="38100" dir="2700000" algn="tl">
                    <a:srgbClr val="000000">
                      <a:alpha val="43137"/>
                    </a:srgbClr>
                  </a:outerShdw>
                </a:effectLst>
              </a:rPr>
              <a:t>Information about RET </a:t>
            </a:r>
            <a:br>
              <a:rPr lang="en-US" sz="3600"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Summer </a:t>
            </a:r>
            <a:r>
              <a:rPr lang="en-US" sz="3600" dirty="0" smtClean="0">
                <a:effectLst>
                  <a:outerShdw blurRad="38100" dist="38100" dir="2700000" algn="tl">
                    <a:srgbClr val="000000">
                      <a:alpha val="43137"/>
                    </a:srgbClr>
                  </a:outerShdw>
                </a:effectLst>
              </a:rPr>
              <a:t>2018</a:t>
            </a:r>
            <a:endParaRPr lang="en-US" sz="3600" dirty="0">
              <a:effectLst>
                <a:outerShdw blurRad="38100" dist="38100" dir="2700000" algn="tl">
                  <a:srgbClr val="000000">
                    <a:alpha val="43137"/>
                  </a:srgbClr>
                </a:outerShdw>
              </a:effectLst>
            </a:endParaRPr>
          </a:p>
        </p:txBody>
      </p:sp>
      <p:sp>
        <p:nvSpPr>
          <p:cNvPr id="6147" name="Content Placeholder 10"/>
          <p:cNvSpPr>
            <a:spLocks noGrp="1"/>
          </p:cNvSpPr>
          <p:nvPr>
            <p:ph idx="1"/>
          </p:nvPr>
        </p:nvSpPr>
        <p:spPr>
          <a:xfrm>
            <a:off x="1905000" y="1143000"/>
            <a:ext cx="7239000" cy="4953000"/>
          </a:xfrm>
        </p:spPr>
        <p:txBody>
          <a:bodyPr/>
          <a:lstStyle/>
          <a:p>
            <a:r>
              <a:rPr lang="en-US" altLang="en-US" dirty="0" smtClean="0"/>
              <a:t>             </a:t>
            </a:r>
          </a:p>
          <a:p>
            <a:endParaRPr lang="en-US" altLang="en-US" dirty="0" smtClean="0"/>
          </a:p>
          <a:p>
            <a:r>
              <a:rPr lang="en-US" altLang="en-US" sz="2400" dirty="0" smtClean="0"/>
              <a:t>         1)  Objectives</a:t>
            </a:r>
          </a:p>
          <a:p>
            <a:r>
              <a:rPr lang="en-US" altLang="en-US" sz="2400" dirty="0" smtClean="0"/>
              <a:t>         2)  Statistics and Successes</a:t>
            </a:r>
          </a:p>
          <a:p>
            <a:r>
              <a:rPr lang="en-US" altLang="en-US" sz="2400" dirty="0" smtClean="0"/>
              <a:t>         3)  Benefits</a:t>
            </a:r>
          </a:p>
          <a:p>
            <a:r>
              <a:rPr lang="en-US" altLang="en-US" sz="2400" dirty="0" smtClean="0"/>
              <a:t>         4)  Research and Pedagogy</a:t>
            </a:r>
          </a:p>
          <a:p>
            <a:r>
              <a:rPr lang="en-US" altLang="en-US" sz="2400" dirty="0" smtClean="0"/>
              <a:t>         5)  Support – summer and school year</a:t>
            </a:r>
          </a:p>
          <a:p>
            <a:r>
              <a:rPr lang="en-US" altLang="en-US" sz="2400" dirty="0" smtClean="0"/>
              <a:t>         6)  Typical day in the schedule</a:t>
            </a:r>
          </a:p>
          <a:p>
            <a:r>
              <a:rPr lang="en-US" altLang="en-US" sz="2400" dirty="0" smtClean="0"/>
              <a:t>         7)  Questions and Answers</a:t>
            </a:r>
          </a:p>
          <a:p>
            <a:r>
              <a:rPr lang="en-US" altLang="en-US" sz="2400" dirty="0" smtClean="0"/>
              <a:t>         </a:t>
            </a:r>
          </a:p>
        </p:txBody>
      </p:sp>
      <p:pic>
        <p:nvPicPr>
          <p:cNvPr id="6148" name="Picture 4" descr="C:\Users\Debbie\AppData\Local\Microsoft\Windows\Temporary Internet Files\Content.IE5\GO4RKN9Z\MC900205484[1].wmf"/>
          <p:cNvPicPr>
            <a:picLocks noChangeAspect="1" noChangeArrowheads="1"/>
          </p:cNvPicPr>
          <p:nvPr/>
        </p:nvPicPr>
        <p:blipFill>
          <a:blip r:embed="rId2" cstate="print"/>
          <a:srcRect/>
          <a:stretch>
            <a:fillRect/>
          </a:stretch>
        </p:blipFill>
        <p:spPr bwMode="auto">
          <a:xfrm>
            <a:off x="6324600" y="762000"/>
            <a:ext cx="1819275" cy="180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1447800" y="609600"/>
            <a:ext cx="7467600" cy="685800"/>
          </a:xfrm>
        </p:spPr>
        <p:txBody>
          <a:bodyPr/>
          <a:lstStyle/>
          <a:p>
            <a:pPr eaLnBrk="1" hangingPunct="1">
              <a:defRPr/>
            </a:pPr>
            <a:r>
              <a:rPr lang="en-US" b="1" dirty="0" smtClean="0">
                <a:effectLst>
                  <a:outerShdw blurRad="38100" dist="38100" dir="2700000" algn="tl">
                    <a:srgbClr val="000000">
                      <a:alpha val="43137"/>
                    </a:srgbClr>
                  </a:outerShdw>
                </a:effectLst>
              </a:rPr>
              <a:t>Objectives of RET</a:t>
            </a:r>
          </a:p>
        </p:txBody>
      </p:sp>
      <p:sp>
        <p:nvSpPr>
          <p:cNvPr id="7171" name="Rectangle 3"/>
          <p:cNvSpPr>
            <a:spLocks noGrp="1" noChangeArrowheads="1"/>
          </p:cNvSpPr>
          <p:nvPr>
            <p:ph type="subTitle" idx="1"/>
          </p:nvPr>
        </p:nvSpPr>
        <p:spPr>
          <a:xfrm>
            <a:off x="1752600" y="1524000"/>
            <a:ext cx="6934200" cy="5486400"/>
          </a:xfrm>
        </p:spPr>
        <p:txBody>
          <a:bodyPr/>
          <a:lstStyle/>
          <a:p>
            <a:pPr marL="457200" indent="-457200" algn="l" eaLnBrk="1" hangingPunct="1">
              <a:lnSpc>
                <a:spcPct val="90000"/>
              </a:lnSpc>
              <a:spcBef>
                <a:spcPts val="1200"/>
              </a:spcBef>
              <a:buSzTx/>
              <a:buFont typeface="Wingdings" pitchFamily="2" charset="2"/>
              <a:buChar char="Ø"/>
            </a:pPr>
            <a:r>
              <a:rPr lang="en-US" altLang="en-US" sz="2100" b="0" smtClean="0"/>
              <a:t>Encourage teachers to incorporate new pedagogies (CBL and EDP) into their teaching practices.</a:t>
            </a:r>
          </a:p>
          <a:p>
            <a:pPr marL="457200" indent="-457200" algn="l" eaLnBrk="1" hangingPunct="1">
              <a:lnSpc>
                <a:spcPct val="90000"/>
              </a:lnSpc>
              <a:spcBef>
                <a:spcPts val="1200"/>
              </a:spcBef>
              <a:buSzTx/>
              <a:buFont typeface="Wingdings" pitchFamily="2" charset="2"/>
              <a:buChar char="Ø"/>
            </a:pPr>
            <a:r>
              <a:rPr lang="en-US" altLang="en-US" sz="2100" b="0" smtClean="0"/>
              <a:t>Move science and math classrooms from teacher centered to student centered learning environments.</a:t>
            </a:r>
          </a:p>
          <a:p>
            <a:pPr marL="457200" indent="-457200" algn="l" eaLnBrk="1" hangingPunct="1">
              <a:lnSpc>
                <a:spcPct val="90000"/>
              </a:lnSpc>
              <a:spcBef>
                <a:spcPts val="1200"/>
              </a:spcBef>
              <a:buSzTx/>
              <a:buFont typeface="Wingdings" pitchFamily="2" charset="2"/>
              <a:buChar char="Ø"/>
            </a:pPr>
            <a:r>
              <a:rPr lang="en-US" altLang="en-US" sz="2100" b="0" smtClean="0"/>
              <a:t>Develop classrooms that include real world applications in the teaching of content.</a:t>
            </a:r>
          </a:p>
          <a:p>
            <a:pPr marL="457200" indent="-457200" algn="l" eaLnBrk="1" hangingPunct="1">
              <a:lnSpc>
                <a:spcPct val="90000"/>
              </a:lnSpc>
              <a:spcBef>
                <a:spcPts val="1200"/>
              </a:spcBef>
              <a:buSzTx/>
              <a:buFont typeface="Wingdings" pitchFamily="2" charset="2"/>
              <a:buChar char="Ø"/>
            </a:pPr>
            <a:r>
              <a:rPr lang="en-US" altLang="en-US" sz="2100" b="0" smtClean="0"/>
              <a:t>Use engineering applications (</a:t>
            </a:r>
            <a:r>
              <a:rPr lang="en-US" altLang="en-US" sz="2100" b="0" smtClean="0">
                <a:solidFill>
                  <a:schemeClr val="bg1"/>
                </a:solidFill>
              </a:rPr>
              <a:t>A</a:t>
            </a:r>
            <a:r>
              <a:rPr lang="en-US" altLang="en-US" sz="2100" b="0" smtClean="0"/>
              <a:t>) to convey math and science concepts</a:t>
            </a:r>
          </a:p>
          <a:p>
            <a:pPr marL="457200" indent="-457200" algn="l" eaLnBrk="1" hangingPunct="1">
              <a:lnSpc>
                <a:spcPct val="90000"/>
              </a:lnSpc>
              <a:spcBef>
                <a:spcPts val="1200"/>
              </a:spcBef>
              <a:buSzTx/>
              <a:buFont typeface="Wingdings" pitchFamily="2" charset="2"/>
              <a:buChar char="Ø"/>
            </a:pPr>
            <a:r>
              <a:rPr lang="en-US" altLang="en-US" sz="2100" b="0" smtClean="0"/>
              <a:t>Encourage students to consider engineering careers (</a:t>
            </a:r>
            <a:r>
              <a:rPr lang="en-US" altLang="en-US" sz="2100" b="0" smtClean="0">
                <a:solidFill>
                  <a:schemeClr val="bg1"/>
                </a:solidFill>
              </a:rPr>
              <a:t>C</a:t>
            </a:r>
            <a:r>
              <a:rPr lang="en-US" altLang="en-US" sz="2100" b="0" smtClean="0"/>
              <a:t>)</a:t>
            </a:r>
          </a:p>
          <a:p>
            <a:pPr marL="457200" indent="-457200" algn="l" eaLnBrk="1" hangingPunct="1">
              <a:lnSpc>
                <a:spcPct val="90000"/>
              </a:lnSpc>
              <a:spcBef>
                <a:spcPts val="1200"/>
              </a:spcBef>
              <a:buSzTx/>
              <a:buFont typeface="Wingdings" pitchFamily="2" charset="2"/>
              <a:buChar char="Ø"/>
            </a:pPr>
            <a:r>
              <a:rPr lang="en-US" altLang="en-US" sz="2100" b="0" smtClean="0"/>
              <a:t>Show societal impact (</a:t>
            </a:r>
            <a:r>
              <a:rPr lang="en-US" altLang="en-US" sz="2100" b="0" smtClean="0">
                <a:solidFill>
                  <a:schemeClr val="bg1"/>
                </a:solidFill>
              </a:rPr>
              <a:t>S</a:t>
            </a:r>
            <a:r>
              <a:rPr lang="en-US" altLang="en-US" sz="2100" b="0" smtClean="0"/>
              <a:t>)</a:t>
            </a:r>
          </a:p>
          <a:p>
            <a:pPr marL="457200" indent="-457200" algn="l" eaLnBrk="1" hangingPunct="1">
              <a:lnSpc>
                <a:spcPct val="90000"/>
              </a:lnSpc>
              <a:spcBef>
                <a:spcPts val="1200"/>
              </a:spcBef>
              <a:buSzTx/>
              <a:buFont typeface="Wingdings" pitchFamily="2" charset="2"/>
              <a:buChar char="Ø"/>
            </a:pPr>
            <a:r>
              <a:rPr lang="en-US" altLang="en-US" sz="2100" b="0" smtClean="0"/>
              <a:t>Provide opportunity to students to experientially learn the 21st Century Skills</a:t>
            </a:r>
          </a:p>
        </p:txBody>
      </p:sp>
      <p:pic>
        <p:nvPicPr>
          <p:cNvPr id="7172" name="Picture 4" descr="C:\Users\Debbie\AppData\Local\Microsoft\Windows\Temporary Internet Files\Content.IE5\W0ZSUBP6\MC900303033[1].jpg"/>
          <p:cNvPicPr>
            <a:picLocks noChangeAspect="1" noChangeArrowheads="1"/>
          </p:cNvPicPr>
          <p:nvPr/>
        </p:nvPicPr>
        <p:blipFill>
          <a:blip r:embed="rId3" cstate="print"/>
          <a:srcRect/>
          <a:stretch>
            <a:fillRect/>
          </a:stretch>
        </p:blipFill>
        <p:spPr bwMode="auto">
          <a:xfrm>
            <a:off x="5943600" y="304800"/>
            <a:ext cx="120015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731838"/>
          </a:xfrm>
        </p:spPr>
        <p:txBody>
          <a:bodyPr/>
          <a:lstStyle/>
          <a:p>
            <a:pPr algn="ctr">
              <a:defRPr/>
            </a:pPr>
            <a:r>
              <a:rPr lang="en-US" b="1" dirty="0" smtClean="0">
                <a:effectLst>
                  <a:outerShdw blurRad="38100" dist="38100" dir="2700000" algn="tl">
                    <a:srgbClr val="000000">
                      <a:alpha val="43137"/>
                    </a:srgbClr>
                  </a:outerShdw>
                </a:effectLst>
              </a:rPr>
              <a:t>RET Statistics and Successes</a:t>
            </a:r>
            <a:endParaRPr lang="en-US" b="1" dirty="0">
              <a:effectLst>
                <a:outerShdw blurRad="38100" dist="38100" dir="2700000" algn="tl">
                  <a:srgbClr val="000000">
                    <a:alpha val="43137"/>
                  </a:srgbClr>
                </a:outerShdw>
              </a:effectLst>
            </a:endParaRPr>
          </a:p>
        </p:txBody>
      </p:sp>
      <p:sp>
        <p:nvSpPr>
          <p:cNvPr id="8195" name="Text Placeholder 4"/>
          <p:cNvSpPr>
            <a:spLocks noGrp="1"/>
          </p:cNvSpPr>
          <p:nvPr>
            <p:ph type="body" idx="1"/>
          </p:nvPr>
        </p:nvSpPr>
        <p:spPr>
          <a:xfrm>
            <a:off x="838200" y="1535113"/>
            <a:ext cx="7620000" cy="639762"/>
          </a:xfrm>
        </p:spPr>
        <p:txBody>
          <a:bodyPr/>
          <a:lstStyle/>
          <a:p>
            <a:pPr algn="ctr"/>
            <a:r>
              <a:rPr lang="en-US" altLang="en-US" dirty="0" smtClean="0"/>
              <a:t>      During Years 2009 – 2010 to </a:t>
            </a:r>
            <a:r>
              <a:rPr lang="en-US" altLang="en-US" dirty="0" smtClean="0"/>
              <a:t>2016-17 </a:t>
            </a:r>
            <a:endParaRPr lang="en-US" altLang="en-US" dirty="0" smtClean="0"/>
          </a:p>
          <a:p>
            <a:pPr algn="ctr"/>
            <a:r>
              <a:rPr lang="en-US" altLang="en-US" dirty="0"/>
              <a:t> </a:t>
            </a:r>
            <a:r>
              <a:rPr lang="en-US" altLang="en-US" dirty="0" smtClean="0"/>
              <a:t>and Fall of </a:t>
            </a:r>
            <a:r>
              <a:rPr lang="en-US" altLang="en-US" dirty="0" smtClean="0"/>
              <a:t>2017</a:t>
            </a:r>
            <a:endParaRPr lang="en-US" altLang="en-US" dirty="0" smtClean="0"/>
          </a:p>
        </p:txBody>
      </p:sp>
      <p:sp>
        <p:nvSpPr>
          <p:cNvPr id="8196" name="Content Placeholder 5"/>
          <p:cNvSpPr>
            <a:spLocks noGrp="1"/>
          </p:cNvSpPr>
          <p:nvPr>
            <p:ph sz="half" idx="2"/>
          </p:nvPr>
        </p:nvSpPr>
        <p:spPr>
          <a:xfrm>
            <a:off x="2057400" y="2174875"/>
            <a:ext cx="4419600" cy="3951288"/>
          </a:xfrm>
        </p:spPr>
        <p:txBody>
          <a:bodyPr/>
          <a:lstStyle/>
          <a:p>
            <a:pPr marL="346075" indent="-346075">
              <a:buClr>
                <a:srgbClr val="C00000"/>
              </a:buClr>
              <a:buSzPct val="75000"/>
              <a:buFont typeface="Wingdings" pitchFamily="2" charset="2"/>
              <a:buChar char="q"/>
            </a:pPr>
            <a:r>
              <a:rPr lang="en-US" altLang="en-US" dirty="0" smtClean="0"/>
              <a:t>There have been </a:t>
            </a:r>
            <a:r>
              <a:rPr lang="en-US" altLang="en-US" dirty="0" smtClean="0"/>
              <a:t>71 </a:t>
            </a:r>
            <a:r>
              <a:rPr lang="en-US" altLang="en-US" dirty="0" smtClean="0"/>
              <a:t>teacher participants </a:t>
            </a:r>
          </a:p>
          <a:p>
            <a:pPr marL="346075" indent="-346075">
              <a:buClr>
                <a:srgbClr val="C00000"/>
              </a:buClr>
              <a:buSzPct val="75000"/>
              <a:buFont typeface="Wingdings" pitchFamily="2" charset="2"/>
              <a:buChar char="q"/>
            </a:pPr>
            <a:r>
              <a:rPr lang="en-US" altLang="en-US" dirty="0" smtClean="0"/>
              <a:t>From Cincinnati Public, suburban and rural districts</a:t>
            </a:r>
          </a:p>
          <a:p>
            <a:pPr marL="346075" indent="-346075">
              <a:buClr>
                <a:srgbClr val="C00000"/>
              </a:buClr>
              <a:buSzPct val="75000"/>
              <a:buFont typeface="Wingdings" pitchFamily="2" charset="2"/>
              <a:buChar char="q"/>
            </a:pPr>
            <a:r>
              <a:rPr lang="en-US" altLang="en-US" dirty="0" smtClean="0"/>
              <a:t>Including Ohio and Kentucky</a:t>
            </a:r>
          </a:p>
          <a:p>
            <a:pPr marL="346075" indent="-346075">
              <a:buClr>
                <a:srgbClr val="C00000"/>
              </a:buClr>
              <a:buSzPct val="75000"/>
              <a:buFont typeface="Wingdings" pitchFamily="2" charset="2"/>
              <a:buChar char="q"/>
            </a:pPr>
            <a:r>
              <a:rPr lang="en-US" altLang="en-US" dirty="0" smtClean="0"/>
              <a:t>Participating in </a:t>
            </a:r>
            <a:r>
              <a:rPr lang="en-US" altLang="en-US" dirty="0" smtClean="0"/>
              <a:t>144 </a:t>
            </a:r>
            <a:r>
              <a:rPr lang="en-US" altLang="en-US" dirty="0" smtClean="0"/>
              <a:t>research projects</a:t>
            </a:r>
          </a:p>
          <a:p>
            <a:pPr marL="346075" indent="-346075">
              <a:buClr>
                <a:srgbClr val="C00000"/>
              </a:buClr>
              <a:buSzPct val="75000"/>
              <a:buFont typeface="Wingdings" pitchFamily="2" charset="2"/>
              <a:buChar char="q"/>
            </a:pPr>
            <a:r>
              <a:rPr lang="en-US" altLang="en-US" dirty="0" smtClean="0"/>
              <a:t>Impacting over </a:t>
            </a:r>
            <a:r>
              <a:rPr lang="en-US" altLang="en-US" dirty="0" smtClean="0"/>
              <a:t>3500 </a:t>
            </a:r>
            <a:r>
              <a:rPr lang="en-US" altLang="en-US" dirty="0" smtClean="0"/>
              <a:t>students </a:t>
            </a:r>
          </a:p>
        </p:txBody>
      </p:sp>
      <p:pic>
        <p:nvPicPr>
          <p:cNvPr id="8197" name="Picture 6" descr="C:\Users\Debbie\AppData\Local\Microsoft\Windows\Temporary Internet Files\Content.IE5\GO4RKN9Z\MP900448470[1].jpg"/>
          <p:cNvPicPr>
            <a:picLocks noChangeAspect="1" noChangeArrowheads="1"/>
          </p:cNvPicPr>
          <p:nvPr/>
        </p:nvPicPr>
        <p:blipFill>
          <a:blip r:embed="rId2" cstate="print"/>
          <a:srcRect/>
          <a:stretch>
            <a:fillRect/>
          </a:stretch>
        </p:blipFill>
        <p:spPr bwMode="auto">
          <a:xfrm>
            <a:off x="6400800" y="2057400"/>
            <a:ext cx="2220913" cy="287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Benefits of Participation in RET</a:t>
            </a:r>
            <a:br>
              <a:rPr lang="en-US" dirty="0" smtClean="0"/>
            </a:br>
            <a:r>
              <a:rPr lang="en-US" dirty="0" smtClean="0"/>
              <a:t>                           Summer </a:t>
            </a:r>
            <a:r>
              <a:rPr lang="en-US" dirty="0" smtClean="0"/>
              <a:t>2018</a:t>
            </a:r>
            <a:endParaRPr lang="en-US" dirty="0"/>
          </a:p>
        </p:txBody>
      </p:sp>
      <p:sp>
        <p:nvSpPr>
          <p:cNvPr id="9219" name="Text Placeholder 2"/>
          <p:cNvSpPr>
            <a:spLocks noGrp="1"/>
          </p:cNvSpPr>
          <p:nvPr>
            <p:ph type="body" idx="1"/>
          </p:nvPr>
        </p:nvSpPr>
        <p:spPr>
          <a:xfrm>
            <a:off x="1447800" y="1535113"/>
            <a:ext cx="3886200" cy="639762"/>
          </a:xfrm>
        </p:spPr>
        <p:txBody>
          <a:bodyPr/>
          <a:lstStyle/>
          <a:p>
            <a:r>
              <a:rPr lang="en-US" altLang="en-US" smtClean="0"/>
              <a:t>Professional Benefits:</a:t>
            </a:r>
          </a:p>
        </p:txBody>
      </p:sp>
      <p:sp>
        <p:nvSpPr>
          <p:cNvPr id="9220" name="Content Placeholder 3"/>
          <p:cNvSpPr>
            <a:spLocks noGrp="1"/>
          </p:cNvSpPr>
          <p:nvPr>
            <p:ph sz="half" idx="2"/>
          </p:nvPr>
        </p:nvSpPr>
        <p:spPr>
          <a:xfrm>
            <a:off x="1447800" y="2174875"/>
            <a:ext cx="4800600" cy="4073525"/>
          </a:xfrm>
        </p:spPr>
        <p:txBody>
          <a:bodyPr/>
          <a:lstStyle/>
          <a:p>
            <a:pPr marL="234950" indent="-234950">
              <a:buClr>
                <a:srgbClr val="C00000"/>
              </a:buClr>
              <a:buSzPct val="95000"/>
              <a:buFont typeface="Wingdings" pitchFamily="2" charset="2"/>
              <a:buChar char="ü"/>
            </a:pPr>
            <a:r>
              <a:rPr lang="en-US" altLang="en-US" sz="2000" dirty="0" smtClean="0"/>
              <a:t>Participate in actual engineering research projects</a:t>
            </a:r>
          </a:p>
          <a:p>
            <a:pPr marL="234950" indent="-234950">
              <a:buClr>
                <a:srgbClr val="C00000"/>
              </a:buClr>
              <a:buSzPct val="95000"/>
              <a:buFont typeface="Wingdings" pitchFamily="2" charset="2"/>
              <a:buChar char="ü"/>
            </a:pPr>
            <a:r>
              <a:rPr lang="en-US" altLang="en-US" sz="2000" dirty="0" smtClean="0"/>
              <a:t>Take an engineering </a:t>
            </a:r>
            <a:r>
              <a:rPr lang="en-US" altLang="en-US" sz="2000" dirty="0" smtClean="0"/>
              <a:t>workshop </a:t>
            </a:r>
            <a:r>
              <a:rPr lang="en-US" altLang="en-US" sz="2000" dirty="0" smtClean="0"/>
              <a:t>entitled Engineering Foundations</a:t>
            </a:r>
          </a:p>
          <a:p>
            <a:pPr marL="234950" indent="-234950">
              <a:buClr>
                <a:srgbClr val="C00000"/>
              </a:buClr>
              <a:buSzPct val="95000"/>
              <a:buFont typeface="Wingdings" pitchFamily="2" charset="2"/>
              <a:buChar char="ü"/>
            </a:pPr>
            <a:r>
              <a:rPr lang="en-US" altLang="en-US" sz="2000" dirty="0" smtClean="0"/>
              <a:t>Participate in ongoing professional development</a:t>
            </a:r>
          </a:p>
          <a:p>
            <a:pPr marL="234950" indent="-234950">
              <a:buClr>
                <a:srgbClr val="C00000"/>
              </a:buClr>
              <a:buSzPct val="95000"/>
              <a:buFont typeface="Wingdings" pitchFamily="2" charset="2"/>
              <a:buChar char="ü"/>
            </a:pPr>
            <a:r>
              <a:rPr lang="en-US" altLang="en-US" sz="2000" dirty="0" smtClean="0"/>
              <a:t>Create a unit using Challenge Based Learning and engineering Design Process for your students in your classroom</a:t>
            </a:r>
          </a:p>
          <a:p>
            <a:pPr marL="234950" indent="-234950">
              <a:buClr>
                <a:srgbClr val="C00000"/>
              </a:buClr>
              <a:buSzPct val="95000"/>
              <a:buFont typeface="Wingdings" pitchFamily="2" charset="2"/>
              <a:buChar char="ü"/>
            </a:pPr>
            <a:r>
              <a:rPr lang="en-US" altLang="en-US" sz="2000" dirty="0" smtClean="0"/>
              <a:t>Prepare to present at professional conferences or submit journal articles</a:t>
            </a:r>
          </a:p>
        </p:txBody>
      </p:sp>
      <p:sp>
        <p:nvSpPr>
          <p:cNvPr id="9221" name="Text Placeholder 4"/>
          <p:cNvSpPr>
            <a:spLocks noGrp="1"/>
          </p:cNvSpPr>
          <p:nvPr>
            <p:ph type="body" sz="quarter" idx="3"/>
          </p:nvPr>
        </p:nvSpPr>
        <p:spPr>
          <a:xfrm>
            <a:off x="6400800" y="1905000"/>
            <a:ext cx="2286000" cy="609600"/>
          </a:xfrm>
        </p:spPr>
        <p:txBody>
          <a:bodyPr/>
          <a:lstStyle/>
          <a:p>
            <a:r>
              <a:rPr lang="en-US" altLang="en-US" smtClean="0"/>
              <a:t>Other:</a:t>
            </a:r>
          </a:p>
        </p:txBody>
      </p:sp>
      <p:sp>
        <p:nvSpPr>
          <p:cNvPr id="9222" name="Content Placeholder 8"/>
          <p:cNvSpPr>
            <a:spLocks noGrp="1"/>
          </p:cNvSpPr>
          <p:nvPr>
            <p:ph sz="quarter" idx="4"/>
          </p:nvPr>
        </p:nvSpPr>
        <p:spPr>
          <a:xfrm>
            <a:off x="6172200" y="2667000"/>
            <a:ext cx="2971800" cy="3459163"/>
          </a:xfrm>
        </p:spPr>
        <p:txBody>
          <a:bodyPr/>
          <a:lstStyle/>
          <a:p>
            <a:pPr marL="234950" indent="-234950">
              <a:buClr>
                <a:srgbClr val="C00000"/>
              </a:buClr>
              <a:buSzPct val="95000"/>
              <a:buFont typeface="Wingdings" pitchFamily="2" charset="2"/>
              <a:buChar char="ü"/>
              <a:defRPr/>
            </a:pPr>
            <a:r>
              <a:rPr lang="en-US" sz="2000" dirty="0" smtClean="0"/>
              <a:t>Earn $6000</a:t>
            </a:r>
          </a:p>
          <a:p>
            <a:pPr marL="234950" indent="-234950">
              <a:buClr>
                <a:srgbClr val="C00000"/>
              </a:buClr>
              <a:buSzPct val="95000"/>
              <a:buFont typeface="Wingdings" pitchFamily="2" charset="2"/>
              <a:buChar char="ü"/>
              <a:defRPr/>
            </a:pPr>
            <a:r>
              <a:rPr lang="en-US" sz="2000" dirty="0" smtClean="0"/>
              <a:t>Obtain a laptop for personal use</a:t>
            </a:r>
          </a:p>
          <a:p>
            <a:pPr marL="234950" indent="-234950">
              <a:buClr>
                <a:srgbClr val="C00000"/>
              </a:buClr>
              <a:buSzPct val="95000"/>
              <a:buFont typeface="Wingdings" pitchFamily="2" charset="2"/>
              <a:buChar char="ü"/>
              <a:defRPr/>
            </a:pPr>
            <a:r>
              <a:rPr lang="en-US" sz="2000" dirty="0" smtClean="0"/>
              <a:t>$200 for classroom materials to support unit implementation</a:t>
            </a:r>
          </a:p>
          <a:p>
            <a:pPr marL="234950" indent="-234950">
              <a:buClr>
                <a:srgbClr val="C00000"/>
              </a:buClr>
              <a:buSzPct val="95000"/>
              <a:buFont typeface="Wingdings" pitchFamily="2" charset="2"/>
              <a:buChar char="ü"/>
              <a:defRPr/>
            </a:pPr>
            <a:r>
              <a:rPr lang="en-US" sz="2000" dirty="0" smtClean="0"/>
              <a:t>Earn contact hours</a:t>
            </a:r>
          </a:p>
          <a:p>
            <a:pPr marL="234950" indent="-234950">
              <a:buClr>
                <a:srgbClr val="C00000"/>
              </a:buClr>
              <a:buSzPct val="95000"/>
              <a:buFont typeface="Wingdings" pitchFamily="2" charset="2"/>
              <a:buChar char="ü"/>
              <a:defRPr/>
            </a:pPr>
            <a:r>
              <a:rPr lang="en-US" sz="2000" dirty="0" smtClean="0"/>
              <a:t>Form a Cohort with other professionals</a:t>
            </a:r>
          </a:p>
          <a:p>
            <a:pPr marL="0" indent="0">
              <a:buClr>
                <a:srgbClr val="C00000"/>
              </a:buClr>
              <a:buSzPct val="95000"/>
              <a:buFont typeface="Wingdings" pitchFamily="2" charset="2"/>
              <a:buChar char="ü"/>
              <a:defRPr/>
            </a:pPr>
            <a:endParaRPr lang="en-US" sz="2000" dirty="0" smtClean="0"/>
          </a:p>
        </p:txBody>
      </p:sp>
      <p:pic>
        <p:nvPicPr>
          <p:cNvPr id="9223" name="Picture 6" descr="C:\Users\Debbie\AppData\Local\Microsoft\Windows\Temporary Internet Files\Content.IE5\GO4RKN9Z\MP900448691[1].jpg"/>
          <p:cNvPicPr>
            <a:picLocks noChangeAspect="1" noChangeArrowheads="1"/>
          </p:cNvPicPr>
          <p:nvPr/>
        </p:nvPicPr>
        <p:blipFill>
          <a:blip r:embed="rId2" cstate="print"/>
          <a:srcRect/>
          <a:stretch>
            <a:fillRect/>
          </a:stretch>
        </p:blipFill>
        <p:spPr bwMode="auto">
          <a:xfrm>
            <a:off x="2133600" y="914400"/>
            <a:ext cx="18288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pPr>
              <a:defRPr/>
            </a:pPr>
            <a:r>
              <a:rPr lang="en-US" dirty="0" smtClean="0"/>
              <a:t>         </a:t>
            </a:r>
            <a:r>
              <a:rPr lang="en-US" b="1" dirty="0" smtClean="0">
                <a:effectLst>
                  <a:outerShdw blurRad="38100" dist="38100" dir="2700000" algn="tl">
                    <a:srgbClr val="000000">
                      <a:alpha val="43137"/>
                    </a:srgbClr>
                  </a:outerShdw>
                </a:effectLst>
              </a:rPr>
              <a:t>Research Projects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and Pedagogy</a:t>
            </a:r>
            <a:endParaRPr lang="en-US" b="1" dirty="0">
              <a:effectLst>
                <a:outerShdw blurRad="38100" dist="38100" dir="2700000" algn="tl">
                  <a:srgbClr val="000000">
                    <a:alpha val="43137"/>
                  </a:srgbClr>
                </a:outerShdw>
              </a:effectLst>
            </a:endParaRPr>
          </a:p>
        </p:txBody>
      </p:sp>
      <p:sp>
        <p:nvSpPr>
          <p:cNvPr id="10243" name="Text Placeholder 2"/>
          <p:cNvSpPr>
            <a:spLocks noGrp="1"/>
          </p:cNvSpPr>
          <p:nvPr>
            <p:ph type="body" idx="1"/>
          </p:nvPr>
        </p:nvSpPr>
        <p:spPr>
          <a:xfrm>
            <a:off x="990600" y="1535113"/>
            <a:ext cx="3506788" cy="639762"/>
          </a:xfrm>
        </p:spPr>
        <p:txBody>
          <a:bodyPr/>
          <a:lstStyle/>
          <a:p>
            <a:r>
              <a:rPr lang="en-US" altLang="en-US" smtClean="0"/>
              <a:t>Research</a:t>
            </a:r>
          </a:p>
        </p:txBody>
      </p:sp>
      <p:sp>
        <p:nvSpPr>
          <p:cNvPr id="4" name="Content Placeholder 3"/>
          <p:cNvSpPr>
            <a:spLocks noGrp="1"/>
          </p:cNvSpPr>
          <p:nvPr>
            <p:ph sz="half" idx="2"/>
          </p:nvPr>
        </p:nvSpPr>
        <p:spPr>
          <a:xfrm>
            <a:off x="990600" y="2174875"/>
            <a:ext cx="3506788" cy="3951288"/>
          </a:xfrm>
        </p:spPr>
        <p:txBody>
          <a:bodyPr/>
          <a:lstStyle/>
          <a:p>
            <a:pPr marL="0" indent="0">
              <a:defRPr/>
            </a:pPr>
            <a:r>
              <a:rPr lang="en-US" dirty="0" smtClean="0"/>
              <a:t>Engineering research focuses on problem solving.  </a:t>
            </a:r>
          </a:p>
          <a:p>
            <a:pPr marL="401638" indent="-234950">
              <a:buClr>
                <a:srgbClr val="C00000"/>
              </a:buClr>
              <a:buSzPct val="95000"/>
              <a:buFont typeface="Wingdings" pitchFamily="2" charset="2"/>
              <a:buChar char="§"/>
              <a:defRPr/>
            </a:pPr>
            <a:r>
              <a:rPr lang="en-US" dirty="0" smtClean="0"/>
              <a:t> Opened ended</a:t>
            </a:r>
          </a:p>
          <a:p>
            <a:pPr marL="457200" indent="-290513">
              <a:buClr>
                <a:srgbClr val="C00000"/>
              </a:buClr>
              <a:buSzPct val="95000"/>
              <a:buFont typeface="Wingdings" pitchFamily="2" charset="2"/>
              <a:buChar char="§"/>
              <a:defRPr/>
            </a:pPr>
            <a:r>
              <a:rPr lang="en-US" dirty="0" smtClean="0"/>
              <a:t>Models iterative process.</a:t>
            </a:r>
            <a:endParaRPr lang="en-US" dirty="0"/>
          </a:p>
        </p:txBody>
      </p:sp>
      <p:sp>
        <p:nvSpPr>
          <p:cNvPr id="10245" name="Text Placeholder 4"/>
          <p:cNvSpPr>
            <a:spLocks noGrp="1"/>
          </p:cNvSpPr>
          <p:nvPr>
            <p:ph type="body" sz="quarter" idx="3"/>
          </p:nvPr>
        </p:nvSpPr>
        <p:spPr/>
        <p:txBody>
          <a:bodyPr/>
          <a:lstStyle/>
          <a:p>
            <a:r>
              <a:rPr lang="en-US" altLang="en-US" smtClean="0"/>
              <a:t>             Pedagogy</a:t>
            </a:r>
          </a:p>
        </p:txBody>
      </p:sp>
      <p:sp>
        <p:nvSpPr>
          <p:cNvPr id="6" name="Content Placeholder 5"/>
          <p:cNvSpPr>
            <a:spLocks noGrp="1"/>
          </p:cNvSpPr>
          <p:nvPr>
            <p:ph sz="quarter" idx="4"/>
          </p:nvPr>
        </p:nvSpPr>
        <p:spPr/>
        <p:txBody>
          <a:bodyPr/>
          <a:lstStyle/>
          <a:p>
            <a:pPr marL="0" indent="0">
              <a:buClr>
                <a:srgbClr val="890207"/>
              </a:buClr>
              <a:buSzPct val="95000"/>
              <a:defRPr/>
            </a:pPr>
            <a:r>
              <a:rPr lang="en-US" sz="2200" dirty="0" smtClean="0"/>
              <a:t>Challenge Based Learning </a:t>
            </a:r>
          </a:p>
          <a:p>
            <a:pPr marL="234950" indent="-234950">
              <a:buClr>
                <a:srgbClr val="890207"/>
              </a:buClr>
              <a:buSzPct val="95000"/>
              <a:buFont typeface="Wingdings" pitchFamily="2" charset="2"/>
              <a:buChar char="§"/>
              <a:defRPr/>
            </a:pPr>
            <a:r>
              <a:rPr lang="en-US" sz="2200" dirty="0" smtClean="0"/>
              <a:t>Students are led from the Big Idea </a:t>
            </a:r>
            <a:r>
              <a:rPr lang="en-US" sz="2200" dirty="0" smtClean="0">
                <a:latin typeface="Wingdings 3" pitchFamily="18" charset="2"/>
              </a:rPr>
              <a:t>a</a:t>
            </a:r>
            <a:r>
              <a:rPr lang="en-US" sz="2200" dirty="0" smtClean="0"/>
              <a:t> Essential Question </a:t>
            </a:r>
            <a:r>
              <a:rPr lang="en-US" sz="2200" dirty="0" smtClean="0">
                <a:latin typeface="Wingdings 3" pitchFamily="18" charset="2"/>
              </a:rPr>
              <a:t>a</a:t>
            </a:r>
            <a:r>
              <a:rPr lang="en-US" sz="2200" dirty="0" smtClean="0"/>
              <a:t>  Challenge</a:t>
            </a:r>
          </a:p>
          <a:p>
            <a:pPr marL="234950" indent="-234950">
              <a:buClr>
                <a:srgbClr val="890207"/>
              </a:buClr>
              <a:buSzPct val="95000"/>
              <a:buFont typeface="Wingdings" pitchFamily="2" charset="2"/>
              <a:buChar char="§"/>
              <a:defRPr/>
            </a:pPr>
            <a:r>
              <a:rPr lang="en-US" sz="2200" dirty="0" smtClean="0"/>
              <a:t>Challenge has multiple acceptable solutions</a:t>
            </a:r>
          </a:p>
          <a:p>
            <a:pPr marL="234950" indent="-234950">
              <a:buClr>
                <a:srgbClr val="890207"/>
              </a:buClr>
              <a:buSzPct val="95000"/>
              <a:defRPr/>
            </a:pPr>
            <a:r>
              <a:rPr lang="en-US" sz="2200" dirty="0" smtClean="0"/>
              <a:t>Engineering Design Process</a:t>
            </a:r>
          </a:p>
          <a:p>
            <a:pPr marL="234950" indent="-234950">
              <a:buClr>
                <a:srgbClr val="890207"/>
              </a:buClr>
              <a:buSzPct val="95000"/>
              <a:buFont typeface="Wingdings" pitchFamily="2" charset="2"/>
              <a:buChar char="§"/>
              <a:defRPr/>
            </a:pPr>
            <a:r>
              <a:rPr lang="en-US" sz="2200" dirty="0" smtClean="0"/>
              <a:t>Has an iterative structure that allows for testing and modifications for improvement</a:t>
            </a:r>
          </a:p>
          <a:p>
            <a:pPr marL="0" indent="0">
              <a:defRPr/>
            </a:pPr>
            <a:endParaRPr lang="en-US" dirty="0" smtClean="0"/>
          </a:p>
        </p:txBody>
      </p:sp>
      <p:pic>
        <p:nvPicPr>
          <p:cNvPr id="10247" name="Picture 3" descr="C:\Users\Debbie\AppData\Local\Microsoft\Windows\Temporary Internet Files\Content.IE5\H1BLGIFR\MC900283365[1].wmf"/>
          <p:cNvPicPr>
            <a:picLocks noChangeAspect="1" noChangeArrowheads="1"/>
          </p:cNvPicPr>
          <p:nvPr/>
        </p:nvPicPr>
        <p:blipFill>
          <a:blip r:embed="rId2" cstate="print"/>
          <a:srcRect/>
          <a:stretch>
            <a:fillRect/>
          </a:stretch>
        </p:blipFill>
        <p:spPr bwMode="auto">
          <a:xfrm>
            <a:off x="6096000" y="304800"/>
            <a:ext cx="1295400" cy="1304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a:t>
            </a:r>
            <a:br>
              <a:rPr lang="en-US" dirty="0" smtClean="0"/>
            </a:br>
            <a:r>
              <a:rPr lang="en-US" dirty="0" smtClean="0"/>
              <a:t>                                  </a:t>
            </a:r>
            <a:r>
              <a:rPr lang="en-US" dirty="0" smtClean="0">
                <a:effectLst>
                  <a:outerShdw blurRad="38100" dist="38100" dir="2700000" algn="tl">
                    <a:srgbClr val="000000">
                      <a:alpha val="43137"/>
                    </a:srgbClr>
                  </a:outerShdw>
                </a:effectLst>
              </a:rPr>
              <a:t>Ongoing Support</a:t>
            </a:r>
            <a:endParaRPr lang="en-US" dirty="0">
              <a:effectLst>
                <a:outerShdw blurRad="38100" dist="38100" dir="2700000" algn="tl">
                  <a:srgbClr val="000000">
                    <a:alpha val="43137"/>
                  </a:srgbClr>
                </a:outerShdw>
              </a:effectLst>
            </a:endParaRPr>
          </a:p>
        </p:txBody>
      </p:sp>
      <p:sp>
        <p:nvSpPr>
          <p:cNvPr id="11267" name="Text Placeholder 2"/>
          <p:cNvSpPr>
            <a:spLocks noGrp="1"/>
          </p:cNvSpPr>
          <p:nvPr>
            <p:ph type="body" idx="1"/>
          </p:nvPr>
        </p:nvSpPr>
        <p:spPr/>
        <p:txBody>
          <a:bodyPr/>
          <a:lstStyle/>
          <a:p>
            <a:r>
              <a:rPr lang="en-US" altLang="en-US" smtClean="0"/>
              <a:t>           Personnel</a:t>
            </a:r>
          </a:p>
        </p:txBody>
      </p:sp>
      <p:sp>
        <p:nvSpPr>
          <p:cNvPr id="11268" name="Content Placeholder 3"/>
          <p:cNvSpPr>
            <a:spLocks noGrp="1"/>
          </p:cNvSpPr>
          <p:nvPr>
            <p:ph sz="half" idx="2"/>
          </p:nvPr>
        </p:nvSpPr>
        <p:spPr>
          <a:xfrm>
            <a:off x="1295400" y="2174875"/>
            <a:ext cx="3201988" cy="3951288"/>
          </a:xfrm>
        </p:spPr>
        <p:txBody>
          <a:bodyPr/>
          <a:lstStyle/>
          <a:p>
            <a:pPr marL="234950" indent="-234950">
              <a:buClr>
                <a:srgbClr val="C00000"/>
              </a:buClr>
              <a:buSzPct val="75000"/>
              <a:buFont typeface="Wingdings" pitchFamily="2" charset="2"/>
              <a:buChar char="q"/>
            </a:pPr>
            <a:r>
              <a:rPr lang="en-US" altLang="en-US" sz="2200" smtClean="0"/>
              <a:t>Research Faculty Mentor (supervises research)</a:t>
            </a:r>
          </a:p>
          <a:p>
            <a:pPr marL="234950" indent="-234950">
              <a:buClr>
                <a:srgbClr val="C00000"/>
              </a:buClr>
              <a:buSzPct val="75000"/>
              <a:buFont typeface="Wingdings" pitchFamily="2" charset="2"/>
              <a:buChar char="q"/>
            </a:pPr>
            <a:r>
              <a:rPr lang="en-US" altLang="en-US" sz="2200" smtClean="0"/>
              <a:t>Graduate Research Assistant (assists in conducting research)</a:t>
            </a:r>
          </a:p>
          <a:p>
            <a:pPr marL="234950" indent="-234950">
              <a:buClr>
                <a:srgbClr val="C00000"/>
              </a:buClr>
              <a:buSzPct val="75000"/>
              <a:buFont typeface="Wingdings" pitchFamily="2" charset="2"/>
              <a:buChar char="q"/>
            </a:pPr>
            <a:r>
              <a:rPr lang="en-US" altLang="en-US" sz="2200" smtClean="0"/>
              <a:t>RET Resource Person (supports development of unit)</a:t>
            </a:r>
          </a:p>
        </p:txBody>
      </p:sp>
      <p:sp>
        <p:nvSpPr>
          <p:cNvPr id="11269" name="Text Placeholder 4"/>
          <p:cNvSpPr>
            <a:spLocks noGrp="1"/>
          </p:cNvSpPr>
          <p:nvPr>
            <p:ph type="body" sz="quarter" idx="3"/>
          </p:nvPr>
        </p:nvSpPr>
        <p:spPr>
          <a:xfrm>
            <a:off x="4267200" y="1535113"/>
            <a:ext cx="4572000" cy="639762"/>
          </a:xfrm>
        </p:spPr>
        <p:txBody>
          <a:bodyPr/>
          <a:lstStyle/>
          <a:p>
            <a:r>
              <a:rPr lang="en-US" altLang="en-US" smtClean="0"/>
              <a:t>Typical Workshops Offerings:</a:t>
            </a:r>
          </a:p>
        </p:txBody>
      </p:sp>
      <p:sp>
        <p:nvSpPr>
          <p:cNvPr id="11270" name="Content Placeholder 5"/>
          <p:cNvSpPr>
            <a:spLocks noGrp="1"/>
          </p:cNvSpPr>
          <p:nvPr>
            <p:ph sz="quarter" idx="4"/>
          </p:nvPr>
        </p:nvSpPr>
        <p:spPr>
          <a:xfrm>
            <a:off x="4953000" y="2286000"/>
            <a:ext cx="3733800" cy="3840163"/>
          </a:xfrm>
        </p:spPr>
        <p:txBody>
          <a:bodyPr/>
          <a:lstStyle/>
          <a:p>
            <a:pPr marL="234950" indent="-234950">
              <a:buClr>
                <a:srgbClr val="C00000"/>
              </a:buClr>
              <a:buSzPct val="75000"/>
              <a:buFont typeface="Wingdings" pitchFamily="2" charset="2"/>
              <a:buChar char="q"/>
            </a:pPr>
            <a:r>
              <a:rPr lang="en-US" altLang="en-US" sz="2200" smtClean="0"/>
              <a:t>Challenge Based Learning</a:t>
            </a:r>
          </a:p>
          <a:p>
            <a:pPr marL="234950" indent="-234950">
              <a:buClr>
                <a:srgbClr val="C00000"/>
              </a:buClr>
              <a:buSzPct val="75000"/>
              <a:buFont typeface="Wingdings" pitchFamily="2" charset="2"/>
              <a:buChar char="q"/>
            </a:pPr>
            <a:r>
              <a:rPr lang="en-US" altLang="en-US" sz="2200" smtClean="0"/>
              <a:t>Engineering Design Process</a:t>
            </a:r>
          </a:p>
          <a:p>
            <a:pPr marL="234950" indent="-234950">
              <a:buClr>
                <a:srgbClr val="C00000"/>
              </a:buClr>
              <a:buSzPct val="75000"/>
              <a:buFont typeface="Wingdings" pitchFamily="2" charset="2"/>
              <a:buChar char="q"/>
            </a:pPr>
            <a:r>
              <a:rPr lang="en-US" altLang="en-US" sz="2200" smtClean="0"/>
              <a:t>Conducting Research</a:t>
            </a:r>
          </a:p>
          <a:p>
            <a:pPr marL="234950" indent="-234950">
              <a:buClr>
                <a:srgbClr val="C00000"/>
              </a:buClr>
              <a:buSzPct val="75000"/>
              <a:buFont typeface="Wingdings" pitchFamily="2" charset="2"/>
              <a:buChar char="q"/>
            </a:pPr>
            <a:r>
              <a:rPr lang="en-US" altLang="en-US" sz="2200" smtClean="0"/>
              <a:t>Use of Library Facilities</a:t>
            </a:r>
          </a:p>
          <a:p>
            <a:pPr marL="234950" indent="-234950">
              <a:buClr>
                <a:srgbClr val="C00000"/>
              </a:buClr>
              <a:buSzPct val="75000"/>
              <a:buFont typeface="Wingdings" pitchFamily="2" charset="2"/>
              <a:buChar char="q"/>
            </a:pPr>
            <a:r>
              <a:rPr lang="en-US" altLang="en-US" sz="2200" smtClean="0"/>
              <a:t>Making posters and videos</a:t>
            </a:r>
          </a:p>
          <a:p>
            <a:pPr marL="234950" indent="-234950">
              <a:buClr>
                <a:srgbClr val="C00000"/>
              </a:buClr>
              <a:buSzPct val="75000"/>
              <a:buFont typeface="Wingdings" pitchFamily="2" charset="2"/>
              <a:buChar char="q"/>
            </a:pPr>
            <a:r>
              <a:rPr lang="en-US" altLang="en-US" sz="2200" smtClean="0"/>
              <a:t>Writing journal articles</a:t>
            </a:r>
          </a:p>
        </p:txBody>
      </p:sp>
      <p:pic>
        <p:nvPicPr>
          <p:cNvPr id="11271" name="Picture 3" descr="C:\Users\Debbie\AppData\Local\Microsoft\Windows\Temporary Internet Files\Content.IE5\W0ZSUBP6\MP900398749[1].jpg"/>
          <p:cNvPicPr>
            <a:picLocks noChangeAspect="1" noChangeArrowheads="1"/>
          </p:cNvPicPr>
          <p:nvPr/>
        </p:nvPicPr>
        <p:blipFill>
          <a:blip r:embed="rId2" cstate="print"/>
          <a:srcRect/>
          <a:stretch>
            <a:fillRect/>
          </a:stretch>
        </p:blipFill>
        <p:spPr bwMode="auto">
          <a:xfrm>
            <a:off x="1981200" y="228600"/>
            <a:ext cx="1981200" cy="1414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quiggle">
  <a:themeElements>
    <a:clrScheme name="">
      <a:dk1>
        <a:srgbClr val="000000"/>
      </a:dk1>
      <a:lt1>
        <a:srgbClr val="FFFFFF"/>
      </a:lt1>
      <a:dk2>
        <a:srgbClr val="FC1921"/>
      </a:dk2>
      <a:lt2>
        <a:srgbClr val="CBCBCB"/>
      </a:lt2>
      <a:accent1>
        <a:srgbClr val="FFFFFF"/>
      </a:accent1>
      <a:accent2>
        <a:srgbClr val="00FFCC"/>
      </a:accent2>
      <a:accent3>
        <a:srgbClr val="FDABAB"/>
      </a:accent3>
      <a:accent4>
        <a:srgbClr val="DADADA"/>
      </a:accent4>
      <a:accent5>
        <a:srgbClr val="FFFFFF"/>
      </a:accent5>
      <a:accent6>
        <a:srgbClr val="00E7B9"/>
      </a:accent6>
      <a:hlink>
        <a:srgbClr val="FC1921"/>
      </a:hlink>
      <a:folHlink>
        <a:srgbClr val="FF7C80"/>
      </a:folHlink>
    </a:clrScheme>
    <a:fontScheme name="Squigg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quiggle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quiggl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quiggl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C:\WINDOWS\Desktop\Squiggle.pot</Template>
  <TotalTime>2433</TotalTime>
  <Words>755</Words>
  <Application>Microsoft Office PowerPoint</Application>
  <PresentationFormat>On-screen Show (4:3)</PresentationFormat>
  <Paragraphs>134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Squiggle</vt:lpstr>
      <vt:lpstr> NSF Research Experiences for Teachers (RET)  Summer 2018</vt:lpstr>
      <vt:lpstr>Agenda for Today’s RET Informational Meeting</vt:lpstr>
      <vt:lpstr>Introduction Activity</vt:lpstr>
      <vt:lpstr>Information about RET  Summer 2018</vt:lpstr>
      <vt:lpstr>Objectives of RET</vt:lpstr>
      <vt:lpstr>RET Statistics and Successes</vt:lpstr>
      <vt:lpstr>Benefits of Participation in RET                            Summer 2018</vt:lpstr>
      <vt:lpstr>         Research Projects                      and Pedagogy</vt:lpstr>
      <vt:lpstr>                                                                   Ongoing Support</vt:lpstr>
      <vt:lpstr>       Three Typical Days for Comparison: </vt:lpstr>
      <vt:lpstr>Questions regarding RET? </vt:lpstr>
      <vt:lpstr>                       Group  Activity</vt:lpstr>
    </vt:vector>
  </TitlesOfParts>
  <Company>University of Cincinnati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University of Cincinnati</dc:creator>
  <cp:lastModifiedBy>Windows User</cp:lastModifiedBy>
  <cp:revision>93</cp:revision>
  <cp:lastPrinted>2017-02-28T18:46:09Z</cp:lastPrinted>
  <dcterms:created xsi:type="dcterms:W3CDTF">2002-08-16T18:16:45Z</dcterms:created>
  <dcterms:modified xsi:type="dcterms:W3CDTF">2018-02-26T03:40:46Z</dcterms:modified>
</cp:coreProperties>
</file>